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2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3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4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77" r:id="rId6"/>
    <p:sldId id="284" r:id="rId7"/>
    <p:sldId id="286" r:id="rId8"/>
    <p:sldId id="260" r:id="rId9"/>
    <p:sldId id="290" r:id="rId10"/>
    <p:sldId id="282" r:id="rId11"/>
    <p:sldId id="283" r:id="rId12"/>
    <p:sldId id="270" r:id="rId13"/>
    <p:sldId id="261" r:id="rId14"/>
    <p:sldId id="262" r:id="rId15"/>
    <p:sldId id="263" r:id="rId16"/>
    <p:sldId id="287" r:id="rId17"/>
    <p:sldId id="264" r:id="rId18"/>
    <p:sldId id="288" r:id="rId19"/>
    <p:sldId id="289" r:id="rId20"/>
    <p:sldId id="265" r:id="rId21"/>
    <p:sldId id="266" r:id="rId22"/>
    <p:sldId id="267" r:id="rId23"/>
    <p:sldId id="268" r:id="rId24"/>
    <p:sldId id="279" r:id="rId25"/>
    <p:sldId id="271" r:id="rId26"/>
    <p:sldId id="281" r:id="rId27"/>
    <p:sldId id="273" r:id="rId28"/>
    <p:sldId id="272" r:id="rId29"/>
    <p:sldId id="274" r:id="rId30"/>
    <p:sldId id="275" r:id="rId31"/>
    <p:sldId id="276" r:id="rId3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7AB89"/>
    <a:srgbClr val="F59265"/>
    <a:srgbClr val="79DCFF"/>
    <a:srgbClr val="0DC0FF"/>
    <a:srgbClr val="B5CD85"/>
    <a:srgbClr val="FEF2E8"/>
    <a:srgbClr val="FFFFCC"/>
    <a:srgbClr val="4AD651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18" autoAdjust="0"/>
    <p:restoredTop sz="86410" autoAdjust="0"/>
  </p:normalViewPr>
  <p:slideViewPr>
    <p:cSldViewPr>
      <p:cViewPr varScale="1">
        <p:scale>
          <a:sx n="77" d="100"/>
          <a:sy n="77" d="100"/>
        </p:scale>
        <p:origin x="10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rm-fs-01\budget\&#1052;&#1086;&#1079;&#1088;&#1086;&#1074;&#1072;\&#1058;&#1072;&#1073;&#1083;&#1080;&#1094;&#1099;%20&#1087;&#1086;%20&#1088;&#1072;&#1094;&#1080;&#1086;&#1085;&#1091;\1.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rm-fs-01\budget\&#1052;&#1086;&#1079;&#1088;&#1086;&#1074;&#1072;\&#1058;&#1072;&#1073;&#1083;&#1080;&#1094;&#1099;%20&#1087;&#1086;%20&#1088;&#1072;&#1094;&#1080;&#1086;&#1085;&#1091;\&#1048;&#1090;&#1086;&#1075;&#1086;&#1074;&#1072;&#1103;%20&#1088;&#1077;&#1075;&#1083;.%2018.6_&#1086;&#1090;&#1085;_&#1058;&#1077;&#1088;=47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rm-fs-01\budget\&#1052;&#1086;&#1079;&#1088;&#1086;&#1074;&#1072;\&#1058;&#1072;&#1073;&#1083;&#1080;&#1094;&#1099;%20&#1087;&#1086;%20&#1088;&#1072;&#1094;&#1080;&#1086;&#1085;&#1091;\&#1048;&#1090;&#1086;&#1075;&#1086;&#1074;&#1072;&#1103;%20&#1088;&#1077;&#1075;&#1083;.%2018.6_&#1086;&#1090;&#1085;_&#1058;&#1077;&#1088;=47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rm-fs-01\budget\&#1052;&#1086;&#1079;&#1088;&#1086;&#1074;&#1072;\&#1058;&#1072;&#1073;&#1083;&#1080;&#1094;&#1099;%20&#1087;&#1086;%20&#1088;&#1072;&#1094;&#1080;&#1086;&#1085;&#1091;\&#1048;&#1090;&#1086;&#1075;&#1086;&#1074;&#1072;&#1103;%20&#1088;&#1077;&#1075;&#1083;.%2018.6_&#1086;&#1090;&#1085;_&#1058;&#1077;&#1088;=47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rm-fs-01\budget\&#1052;&#1086;&#1079;&#1088;&#1086;&#1074;&#1072;\&#1058;&#1072;&#1073;&#1083;&#1080;&#1094;&#1099;%20&#1087;&#1086;%20&#1088;&#1072;&#1094;&#1080;&#1086;&#1085;&#1091;\&#1048;&#1090;&#1086;&#1075;&#1086;&#1074;&#1072;&#1103;%20&#1088;&#1077;&#1075;&#1083;.%2018.6_&#1086;&#1090;&#1085;_&#1058;&#1077;&#1088;=47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rm-fs-01\budget\&#1052;&#1086;&#1079;&#1088;&#1086;&#1074;&#1072;\&#1058;&#1072;&#1073;&#1083;&#1080;&#1094;&#1099;%20&#1087;&#1086;%20&#1088;&#1072;&#1094;&#1080;&#1086;&#1085;&#1091;\1.1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mrm-fs-01\budget\&#1052;&#1086;&#1079;&#1088;&#1086;&#1074;&#1072;\&#1058;&#1072;&#1073;&#1083;&#1080;&#1094;&#1099;%20&#1087;&#1086;%20&#1088;&#1072;&#1094;&#1080;&#1086;&#1085;&#1091;\&#1050;&#1085;&#1080;&#1075;&#1072;1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rm-fs-01\budget\&#1052;&#1086;&#1079;&#1088;&#1086;&#1074;&#1072;\&#1058;&#1072;&#1073;&#1083;&#1080;&#1094;&#1099;%20&#1087;&#1086;%20&#1088;&#1072;&#1094;&#1080;&#1086;&#1085;&#1091;\&#1050;&#1085;&#1080;&#1075;&#1072;1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mrm-fs-01\budget\&#1052;&#1086;&#1079;&#1088;&#1086;&#1074;&#1072;\&#1058;&#1072;&#1073;&#1083;&#1080;&#1094;&#1099;%20&#1087;&#1086;%20&#1088;&#1072;&#1094;&#1080;&#1086;&#1085;&#1091;\&#1050;&#1085;&#1080;&#1075;&#1072;1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rm-fs-01\budget\&#1052;&#1086;&#1079;&#1088;&#1086;&#1074;&#1072;\&#1058;&#1072;&#1073;&#1083;&#1080;&#1094;&#1099;%20&#1087;&#1086;%20&#1088;&#1072;&#1094;&#1080;&#1086;&#1085;&#1091;\&#1050;&#1085;&#1080;&#1075;&#1072;1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rm-fs-01\budget\&#1052;&#1086;&#1079;&#1088;&#1086;&#1074;&#1072;\&#1058;&#1072;&#1073;&#1083;&#1080;&#1094;&#1099;%20&#1087;&#1086;%20&#1088;&#1072;&#1094;&#1080;&#1086;&#1085;&#1091;\1.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I:\1.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I:\1.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rm-fs-01\budget\&#1052;&#1086;&#1079;&#1088;&#1086;&#1074;&#1072;\&#1058;&#1072;&#1073;&#1083;&#1080;&#1094;&#1099;%20&#1087;&#1086;%20&#1088;&#1072;&#1094;&#1080;&#1086;&#1085;&#1091;\1.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rm-fs-01\budget\&#1052;&#1086;&#1079;&#1088;&#1086;&#1074;&#1072;\&#1058;&#1072;&#1073;&#1083;&#1080;&#1094;&#1099;%20&#1087;&#1086;%20&#1088;&#1072;&#1094;&#1080;&#1086;&#1085;&#1091;\&#1048;&#1090;&#1086;&#1075;&#1086;&#1074;&#1072;&#1103;%20&#1088;&#1077;&#1075;&#1083;.%2018.6_&#1086;&#1090;&#1085;_&#1058;&#1077;&#1088;=4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rm-fs-01\budget\&#1052;&#1086;&#1079;&#1088;&#1086;&#1074;&#1072;\&#1058;&#1072;&#1073;&#1083;&#1080;&#1094;&#1099;%20&#1087;&#1086;%20&#1088;&#1072;&#1094;&#1080;&#1086;&#1085;&#1091;\&#1048;&#1090;&#1086;&#1075;&#1086;&#1074;&#1072;&#1103;%20&#1088;&#1077;&#1075;&#1083;.%2018.6_&#1086;&#1090;&#1085;_&#1058;&#1077;&#1088;=4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94870085683782E-3"/>
          <c:y val="2.484832838518134E-3"/>
          <c:w val="0.99034051299143167"/>
          <c:h val="0.549147411901381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Sheet2!$B$1:$B$2</c:f>
              <c:strCache>
                <c:ptCount val="1"/>
                <c:pt idx="0">
                  <c:v>Мужчины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Sheet2!$A$3:$A$12</c:f>
              <c:strCache>
                <c:ptCount val="10"/>
                <c:pt idx="0">
                  <c:v>Хлебные продукты</c:v>
                </c:pt>
                <c:pt idx="1">
                  <c:v>Мясо и мясопродукты</c:v>
                </c:pt>
                <c:pt idx="2">
                  <c:v>Рыба и рыбопродукты</c:v>
                </c:pt>
                <c:pt idx="3">
                  <c:v>Молоко и молочные продукты </c:v>
                </c:pt>
                <c:pt idx="4">
                  <c:v>Яйца, шт.</c:v>
                </c:pt>
                <c:pt idx="5">
                  <c:v>Масло растительное и другие жиры</c:v>
                </c:pt>
                <c:pt idx="6">
                  <c:v>Фрукты и ягоды</c:v>
                </c:pt>
                <c:pt idx="7">
                  <c:v>Овощи и бахчевые</c:v>
                </c:pt>
                <c:pt idx="8">
                  <c:v>Картофель</c:v>
                </c:pt>
                <c:pt idx="9">
                  <c:v>Сахар, включая кондитерские изделия</c:v>
                </c:pt>
              </c:strCache>
            </c:strRef>
          </c:cat>
          <c:val>
            <c:numRef>
              <c:f>Sheet2!$B$3:$B$12</c:f>
              <c:numCache>
                <c:formatCode>General</c:formatCode>
                <c:ptCount val="10"/>
                <c:pt idx="0">
                  <c:v>103</c:v>
                </c:pt>
                <c:pt idx="1">
                  <c:v>119</c:v>
                </c:pt>
                <c:pt idx="2" formatCode="0">
                  <c:v>33</c:v>
                </c:pt>
                <c:pt idx="3">
                  <c:v>366</c:v>
                </c:pt>
                <c:pt idx="4">
                  <c:v>279</c:v>
                </c:pt>
                <c:pt idx="5">
                  <c:v>14</c:v>
                </c:pt>
                <c:pt idx="6">
                  <c:v>94</c:v>
                </c:pt>
                <c:pt idx="7">
                  <c:v>120</c:v>
                </c:pt>
                <c:pt idx="8">
                  <c:v>93</c:v>
                </c:pt>
                <c:pt idx="9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E-49D9-A75B-B26B12ED487F}"/>
            </c:ext>
          </c:extLst>
        </c:ser>
        <c:ser>
          <c:idx val="1"/>
          <c:order val="1"/>
          <c:tx>
            <c:strRef>
              <c:f>Sheet2!$C$1:$C$2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95024875621890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2FE-49D9-A75B-B26B12ED487F}"/>
                </c:ext>
              </c:extLst>
            </c:dLbl>
            <c:dLbl>
              <c:idx val="1"/>
              <c:layout>
                <c:manualLayout>
                  <c:x val="6.63349917081260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2FE-49D9-A75B-B26B12ED487F}"/>
                </c:ext>
              </c:extLst>
            </c:dLbl>
            <c:dLbl>
              <c:idx val="2"/>
              <c:layout>
                <c:manualLayout>
                  <c:x val="1.2163399469024514E-2"/>
                  <c:y val="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2FE-49D9-A75B-B26B12ED487F}"/>
                </c:ext>
              </c:extLst>
            </c:dLbl>
            <c:dLbl>
              <c:idx val="3"/>
              <c:layout>
                <c:manualLayout>
                  <c:x val="1.755240796999567E-2"/>
                  <c:y val="-1.119805030481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2FE-49D9-A75B-B26B12ED487F}"/>
                </c:ext>
              </c:extLst>
            </c:dLbl>
            <c:dLbl>
              <c:idx val="4"/>
              <c:layout>
                <c:manualLayout>
                  <c:x val="1.658374792703151E-2"/>
                  <c:y val="2.99560809600470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2FE-49D9-A75B-B26B12ED487F}"/>
                </c:ext>
              </c:extLst>
            </c:dLbl>
            <c:dLbl>
              <c:idx val="5"/>
              <c:layout>
                <c:manualLayout>
                  <c:x val="1.2163399469024514E-2"/>
                  <c:y val="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2FE-49D9-A75B-B26B12ED487F}"/>
                </c:ext>
              </c:extLst>
            </c:dLbl>
            <c:dLbl>
              <c:idx val="6"/>
              <c:layout>
                <c:manualLayout>
                  <c:x val="3.5273368606701938E-3"/>
                  <c:y val="-1.8058690744920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2FE-49D9-A75B-B26B12ED487F}"/>
                </c:ext>
              </c:extLst>
            </c:dLbl>
            <c:dLbl>
              <c:idx val="7"/>
              <c:layout>
                <c:manualLayout>
                  <c:x val="1.32669983416252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2FE-49D9-A75B-B26B12ED487F}"/>
                </c:ext>
              </c:extLst>
            </c:dLbl>
            <c:dLbl>
              <c:idx val="8"/>
              <c:layout>
                <c:manualLayout>
                  <c:x val="9.95024875621890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2FE-49D9-A75B-B26B12ED487F}"/>
                </c:ext>
              </c:extLst>
            </c:dLbl>
            <c:dLbl>
              <c:idx val="9"/>
              <c:layout>
                <c:manualLayout>
                  <c:x val="8.8183421516754845E-3"/>
                  <c:y val="5.51786954027051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2FE-49D9-A75B-B26B12ED4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Sheet2!$A$3:$A$12</c:f>
              <c:strCache>
                <c:ptCount val="10"/>
                <c:pt idx="0">
                  <c:v>Хлебные продукты</c:v>
                </c:pt>
                <c:pt idx="1">
                  <c:v>Мясо и мясопродукты</c:v>
                </c:pt>
                <c:pt idx="2">
                  <c:v>Рыба и рыбопродукты</c:v>
                </c:pt>
                <c:pt idx="3">
                  <c:v>Молоко и молочные продукты </c:v>
                </c:pt>
                <c:pt idx="4">
                  <c:v>Яйца, шт.</c:v>
                </c:pt>
                <c:pt idx="5">
                  <c:v>Масло растительное и другие жиры</c:v>
                </c:pt>
                <c:pt idx="6">
                  <c:v>Фрукты и ягоды</c:v>
                </c:pt>
                <c:pt idx="7">
                  <c:v>Овощи и бахчевые</c:v>
                </c:pt>
                <c:pt idx="8">
                  <c:v>Картофель</c:v>
                </c:pt>
                <c:pt idx="9">
                  <c:v>Сахар, включая кондитерские изделия</c:v>
                </c:pt>
              </c:strCache>
            </c:strRef>
          </c:cat>
          <c:val>
            <c:numRef>
              <c:f>Sheet2!$C$3:$C$12</c:f>
              <c:numCache>
                <c:formatCode>General</c:formatCode>
                <c:ptCount val="10"/>
                <c:pt idx="0">
                  <c:v>73</c:v>
                </c:pt>
                <c:pt idx="1">
                  <c:v>75</c:v>
                </c:pt>
                <c:pt idx="2">
                  <c:v>23</c:v>
                </c:pt>
                <c:pt idx="3">
                  <c:v>318</c:v>
                </c:pt>
                <c:pt idx="4">
                  <c:v>176</c:v>
                </c:pt>
                <c:pt idx="5">
                  <c:v>10</c:v>
                </c:pt>
                <c:pt idx="6">
                  <c:v>101</c:v>
                </c:pt>
                <c:pt idx="7">
                  <c:v>97</c:v>
                </c:pt>
                <c:pt idx="8">
                  <c:v>62</c:v>
                </c:pt>
                <c:pt idx="9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2FE-49D9-A75B-B26B12ED487F}"/>
            </c:ext>
          </c:extLst>
        </c:ser>
        <c:ser>
          <c:idx val="2"/>
          <c:order val="2"/>
          <c:tx>
            <c:strRef>
              <c:f>Sheet2!$D$1:$D$2</c:f>
              <c:strCache>
                <c:ptCount val="1"/>
                <c:pt idx="0">
                  <c:v>Женщины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873015873015872E-2"/>
                  <c:y val="6.0195635816403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2FE-49D9-A75B-B26B12ED487F}"/>
                </c:ext>
              </c:extLst>
            </c:dLbl>
            <c:dLbl>
              <c:idx val="1"/>
              <c:layout>
                <c:manualLayout>
                  <c:x val="1.2345679012345711E-2"/>
                  <c:y val="-9.02934537246049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2FE-49D9-A75B-B26B12ED487F}"/>
                </c:ext>
              </c:extLst>
            </c:dLbl>
            <c:dLbl>
              <c:idx val="2"/>
              <c:layout>
                <c:manualLayout>
                  <c:x val="1.5873015873015872E-2"/>
                  <c:y val="-5.51786954027051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2FE-49D9-A75B-B26B12ED487F}"/>
                </c:ext>
              </c:extLst>
            </c:dLbl>
            <c:dLbl>
              <c:idx val="3"/>
              <c:layout>
                <c:manualLayout>
                  <c:x val="2.1164021164021163E-2"/>
                  <c:y val="3.00978179082016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2FE-49D9-A75B-B26B12ED487F}"/>
                </c:ext>
              </c:extLst>
            </c:dLbl>
            <c:dLbl>
              <c:idx val="4"/>
              <c:layout>
                <c:manualLayout>
                  <c:x val="1.76366843033509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2FE-49D9-A75B-B26B12ED487F}"/>
                </c:ext>
              </c:extLst>
            </c:dLbl>
            <c:dLbl>
              <c:idx val="6"/>
              <c:layout>
                <c:manualLayout>
                  <c:x val="1.2345679012345678E-2"/>
                  <c:y val="-3.00978179082016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2FE-49D9-A75B-B26B12ED487F}"/>
                </c:ext>
              </c:extLst>
            </c:dLbl>
            <c:dLbl>
              <c:idx val="7"/>
              <c:layout>
                <c:manualLayout>
                  <c:x val="1.41093474426807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2FE-49D9-A75B-B26B12ED487F}"/>
                </c:ext>
              </c:extLst>
            </c:dLbl>
            <c:dLbl>
              <c:idx val="8"/>
              <c:layout>
                <c:manualLayout>
                  <c:x val="1.4109347442680775E-2"/>
                  <c:y val="-1.2039127163280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2FE-49D9-A75B-B26B12ED487F}"/>
                </c:ext>
              </c:extLst>
            </c:dLbl>
            <c:dLbl>
              <c:idx val="9"/>
              <c:layout>
                <c:manualLayout>
                  <c:x val="1.58730158730158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2FE-49D9-A75B-B26B12ED4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Sheet2!$A$3:$A$12</c:f>
              <c:strCache>
                <c:ptCount val="10"/>
                <c:pt idx="0">
                  <c:v>Хлебные продукты</c:v>
                </c:pt>
                <c:pt idx="1">
                  <c:v>Мясо и мясопродукты</c:v>
                </c:pt>
                <c:pt idx="2">
                  <c:v>Рыба и рыбопродукты</c:v>
                </c:pt>
                <c:pt idx="3">
                  <c:v>Молоко и молочные продукты </c:v>
                </c:pt>
                <c:pt idx="4">
                  <c:v>Яйца, шт.</c:v>
                </c:pt>
                <c:pt idx="5">
                  <c:v>Масло растительное и другие жиры</c:v>
                </c:pt>
                <c:pt idx="6">
                  <c:v>Фрукты и ягоды</c:v>
                </c:pt>
                <c:pt idx="7">
                  <c:v>Овощи и бахчевые</c:v>
                </c:pt>
                <c:pt idx="8">
                  <c:v>Картофель</c:v>
                </c:pt>
                <c:pt idx="9">
                  <c:v>Сахар, включая кондитерские изделия</c:v>
                </c:pt>
              </c:strCache>
            </c:strRef>
          </c:cat>
          <c:val>
            <c:numRef>
              <c:f>Sheet2!$D$3:$D$12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15-F2FE-49D9-A75B-B26B12ED4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421312"/>
        <c:axId val="151422848"/>
        <c:axId val="0"/>
      </c:bar3DChart>
      <c:catAx>
        <c:axId val="151421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50" b="1">
                <a:latin typeface="+mn-lt"/>
                <a:cs typeface="Times New Roman" pitchFamily="18" charset="0"/>
              </a:defRPr>
            </a:pPr>
            <a:endParaRPr lang="ru-RU"/>
          </a:p>
        </c:txPr>
        <c:crossAx val="151422848"/>
        <c:crosses val="autoZero"/>
        <c:auto val="1"/>
        <c:lblAlgn val="ctr"/>
        <c:lblOffset val="100"/>
        <c:noMultiLvlLbl val="0"/>
      </c:catAx>
      <c:valAx>
        <c:axId val="151422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1421312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4.1913398884840886E-2"/>
          <c:y val="0.71042663784673976"/>
          <c:w val="0.91991098334930355"/>
          <c:h val="0.2612330811589727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21709807030011483"/>
          <c:w val="0.60937147555995463"/>
          <c:h val="0.7329394870735820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586162001891144"/>
          <c:y val="0.21928140899878723"/>
          <c:w val="1.6033572027350496E-2"/>
          <c:h val="9.6424254572180009E-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331460760387401E-2"/>
          <c:y val="0"/>
          <c:w val="0.84551641571119396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331460760387401E-2"/>
          <c:y val="0"/>
          <c:w val="0.84551641571119396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09116234182937E-2"/>
          <c:y val="0.10843752868038817"/>
          <c:w val="0.56212887622768282"/>
          <c:h val="0.81875292841858149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8"/>
            <c:extLst>
              <c:ext xmlns:c16="http://schemas.microsoft.com/office/drawing/2014/chart" uri="{C3380CC4-5D6E-409C-BE32-E72D297353CC}">
                <c16:uniqueId val="{00000000-50D9-491E-9E3F-4CAAE125614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0D9-491E-9E3F-4CAAE125614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0D9-491E-9E3F-4CAAE125614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0D9-491E-9E3F-4CAAE125614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0D9-491E-9E3F-4CAAE125614E}"/>
                </c:ext>
              </c:extLst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Sheet2!$A$2:$A$5</c:f>
              <c:strCache>
                <c:ptCount val="4"/>
                <c:pt idx="0">
                  <c:v>Очень важно</c:v>
                </c:pt>
                <c:pt idx="1">
                  <c:v>Довольно важно </c:v>
                </c:pt>
                <c:pt idx="2">
                  <c:v>Не очень важно</c:v>
                </c:pt>
                <c:pt idx="3">
                  <c:v>Совсем неважно </c:v>
                </c:pt>
              </c:strCache>
            </c:strRef>
          </c:cat>
          <c:val>
            <c:numRef>
              <c:f>Sheet2!$B$2:$B$5</c:f>
              <c:numCache>
                <c:formatCode>General</c:formatCode>
                <c:ptCount val="4"/>
                <c:pt idx="0">
                  <c:v>28</c:v>
                </c:pt>
                <c:pt idx="1">
                  <c:v>32</c:v>
                </c:pt>
                <c:pt idx="2">
                  <c:v>26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D9-491E-9E3F-4CAAE1256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9183461373280253"/>
          <c:y val="1.0318901764538306E-3"/>
          <c:w val="0.30816535433070869"/>
          <c:h val="0.933329871560164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77851020668484"/>
          <c:y val="0"/>
          <c:w val="0.85074189287610014"/>
          <c:h val="1"/>
        </c:manualLayout>
      </c:layout>
      <c:doughnutChart>
        <c:varyColors val="1"/>
        <c:ser>
          <c:idx val="0"/>
          <c:order val="0"/>
          <c:explosion val="25"/>
          <c:dPt>
            <c:idx val="0"/>
            <c:bubble3D val="0"/>
            <c:explosion val="12"/>
            <c:extLst>
              <c:ext xmlns:c16="http://schemas.microsoft.com/office/drawing/2014/chart" uri="{C3380CC4-5D6E-409C-BE32-E72D297353CC}">
                <c16:uniqueId val="{00000000-F815-418E-A998-AB888D72F2CA}"/>
              </c:ext>
            </c:extLst>
          </c:dPt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1-F815-418E-A998-AB888D72F2CA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2-F815-418E-A998-AB888D72F2CA}"/>
              </c:ext>
            </c:extLst>
          </c:dPt>
          <c:dPt>
            <c:idx val="3"/>
            <c:bubble3D val="0"/>
            <c:explosion val="0"/>
            <c:extLst>
              <c:ext xmlns:c16="http://schemas.microsoft.com/office/drawing/2014/chart" uri="{C3380CC4-5D6E-409C-BE32-E72D297353CC}">
                <c16:uniqueId val="{00000003-F815-418E-A998-AB888D72F2C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815-418E-A998-AB888D72F2C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815-418E-A998-AB888D72F2C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815-418E-A998-AB888D72F2C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815-418E-A998-AB888D72F2CA}"/>
                </c:ext>
              </c:extLst>
            </c:dLbl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Sheet2!$D$2:$D$5</c:f>
              <c:strCache>
                <c:ptCount val="4"/>
                <c:pt idx="0">
                  <c:v>очень важно</c:v>
                </c:pt>
                <c:pt idx="1">
                  <c:v>довольно важно </c:v>
                </c:pt>
                <c:pt idx="2">
                  <c:v>не очень важно</c:v>
                </c:pt>
                <c:pt idx="3">
                  <c:v>совсем неважно </c:v>
                </c:pt>
              </c:strCache>
            </c:strRef>
          </c:cat>
          <c:val>
            <c:numRef>
              <c:f>Sheet2!$E$2:$E$5</c:f>
              <c:numCache>
                <c:formatCode>General</c:formatCode>
                <c:ptCount val="4"/>
                <c:pt idx="0">
                  <c:v>45</c:v>
                </c:pt>
                <c:pt idx="1">
                  <c:v>28</c:v>
                </c:pt>
                <c:pt idx="2">
                  <c:v>20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15-418E-A998-AB888D72F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00139451936711E-2"/>
          <c:y val="0.1459833482077294"/>
          <c:w val="0.55716768119382099"/>
          <c:h val="0.64490583942430435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14"/>
            <c:extLst>
              <c:ext xmlns:c16="http://schemas.microsoft.com/office/drawing/2014/chart" uri="{C3380CC4-5D6E-409C-BE32-E72D297353CC}">
                <c16:uniqueId val="{00000000-2450-41B7-BDA2-727FDCC6FF8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450-41B7-BDA2-727FDCC6FF8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450-41B7-BDA2-727FDCC6FF82}"/>
                </c:ext>
              </c:extLst>
            </c:dLbl>
            <c:dLbl>
              <c:idx val="2"/>
              <c:layout>
                <c:manualLayout>
                  <c:x val="-2.4790587853158515E-3"/>
                  <c:y val="-4.8780487804878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450-41B7-BDA2-727FDCC6FF8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450-41B7-BDA2-727FDCC6FF82}"/>
                </c:ext>
              </c:extLst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'[Итоговая регл. 18.6_отн_Тер=47.xlsx]Sheet2'!$A$16:$A$19</c:f>
              <c:strCache>
                <c:ptCount val="4"/>
                <c:pt idx="0">
                  <c:v>Очень важно</c:v>
                </c:pt>
                <c:pt idx="1">
                  <c:v>Довольно важно </c:v>
                </c:pt>
                <c:pt idx="2">
                  <c:v>Не очень важно</c:v>
                </c:pt>
                <c:pt idx="3">
                  <c:v>Совсем неважно </c:v>
                </c:pt>
              </c:strCache>
            </c:strRef>
          </c:cat>
          <c:val>
            <c:numRef>
              <c:f>'[Итоговая регл. 18.6_отн_Тер=47.xlsx]Sheet2'!$B$16:$B$19</c:f>
              <c:numCache>
                <c:formatCode>General</c:formatCode>
                <c:ptCount val="4"/>
                <c:pt idx="0">
                  <c:v>26</c:v>
                </c:pt>
                <c:pt idx="1">
                  <c:v>30</c:v>
                </c:pt>
                <c:pt idx="2">
                  <c:v>28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50-41B7-BDA2-727FDCC6F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727707991080067"/>
          <c:y val="8.1002044758752376E-2"/>
          <c:w val="0.26562080316819803"/>
          <c:h val="0.7174794111998553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57066511619277"/>
          <c:y val="0.14039503571364179"/>
          <c:w val="0.75805184603299292"/>
          <c:h val="0.69250097528185983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6"/>
            <c:extLst>
              <c:ext xmlns:c16="http://schemas.microsoft.com/office/drawing/2014/chart" uri="{C3380CC4-5D6E-409C-BE32-E72D297353CC}">
                <c16:uniqueId val="{00000000-49A0-4A84-9192-E3DC22A309E3}"/>
              </c:ext>
            </c:extLst>
          </c:dPt>
          <c:dLbls>
            <c:dLbl>
              <c:idx val="0"/>
              <c:layout>
                <c:manualLayout>
                  <c:x val="3.1421838177533388E-3"/>
                  <c:y val="2.16616139145046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A0-4A84-9192-E3DC22A309E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A0-4A84-9192-E3DC22A309E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9A0-4A84-9192-E3DC22A309E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9A0-4A84-9192-E3DC22A309E3}"/>
                </c:ext>
              </c:extLst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'h:\Мозрова\Таблицы по рациону\[Итоговая регл. 18.6_отн_Тер=47.xlsx]Sheet2'!$A$23:$A$26</c:f>
              <c:strCache>
                <c:ptCount val="4"/>
                <c:pt idx="0">
                  <c:v>очень важно</c:v>
                </c:pt>
                <c:pt idx="1">
                  <c:v>довольно важно </c:v>
                </c:pt>
                <c:pt idx="2">
                  <c:v>не очень важно</c:v>
                </c:pt>
                <c:pt idx="3">
                  <c:v>совсем неважно </c:v>
                </c:pt>
              </c:strCache>
            </c:strRef>
          </c:cat>
          <c:val>
            <c:numRef>
              <c:f>'h:\Мозрова\Таблицы по рациону\[Итоговая регл. 18.6_отн_Тер=47.xlsx]Sheet2'!$B$23:$B$26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22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A0-4A84-9192-E3DC22A30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92914966496394"/>
          <c:y val="0.11599243951282685"/>
          <c:w val="0.48989504078751273"/>
          <c:h val="0.70813896633199103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13"/>
            <c:extLst>
              <c:ext xmlns:c16="http://schemas.microsoft.com/office/drawing/2014/chart" uri="{C3380CC4-5D6E-409C-BE32-E72D297353CC}">
                <c16:uniqueId val="{00000000-8BF7-4DD1-85BA-FE03CE49336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BF7-4DD1-85BA-FE03CE49336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BF7-4DD1-85BA-FE03CE49336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BF7-4DD1-85BA-FE03CE49336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BF7-4DD1-85BA-FE03CE493363}"/>
                </c:ext>
              </c:extLst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'[Итоговая регл. 18.6_отн_Тер=47.xlsx]Sheet2'!$A$30:$A$33</c:f>
              <c:strCache>
                <c:ptCount val="4"/>
                <c:pt idx="0">
                  <c:v>Очень важно</c:v>
                </c:pt>
                <c:pt idx="1">
                  <c:v>Довольно важно </c:v>
                </c:pt>
                <c:pt idx="2">
                  <c:v>Не очень важно</c:v>
                </c:pt>
                <c:pt idx="3">
                  <c:v>Совсем неважно </c:v>
                </c:pt>
              </c:strCache>
            </c:strRef>
          </c:cat>
          <c:val>
            <c:numRef>
              <c:f>'[Итоговая регл. 18.6_отн_Тер=47.xlsx]Sheet2'!$B$30:$B$33</c:f>
              <c:numCache>
                <c:formatCode>General</c:formatCode>
                <c:ptCount val="4"/>
                <c:pt idx="0">
                  <c:v>53</c:v>
                </c:pt>
                <c:pt idx="1">
                  <c:v>31</c:v>
                </c:pt>
                <c:pt idx="2">
                  <c:v>12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F7-4DD1-85BA-FE03CE493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0947705115868764"/>
          <c:y val="1.8537879962525129E-2"/>
          <c:w val="0.24473444589855606"/>
          <c:h val="0.786729892751148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13709152142134"/>
          <c:y val="0.20235973678231073"/>
          <c:w val="0.65709120555232425"/>
          <c:h val="0.67194106338520765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15"/>
            <c:extLst>
              <c:ext xmlns:c16="http://schemas.microsoft.com/office/drawing/2014/chart" uri="{C3380CC4-5D6E-409C-BE32-E72D297353CC}">
                <c16:uniqueId val="{00000000-33C3-4A04-9A6A-C38625D4249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C3-4A04-9A6A-C38625D4249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C3-4A04-9A6A-C38625D4249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C3-4A04-9A6A-C38625D4249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3C3-4A04-9A6A-C38625D4249C}"/>
                </c:ext>
              </c:extLst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'[Итоговая регл. 18.6_отн_Тер=47.xlsx]Sheet2'!$A$37:$A$40</c:f>
              <c:strCache>
                <c:ptCount val="4"/>
                <c:pt idx="0">
                  <c:v>очень важно</c:v>
                </c:pt>
                <c:pt idx="1">
                  <c:v>довольно важно </c:v>
                </c:pt>
                <c:pt idx="2">
                  <c:v>не очень важно</c:v>
                </c:pt>
                <c:pt idx="3">
                  <c:v>совсем неважно </c:v>
                </c:pt>
              </c:strCache>
            </c:strRef>
          </c:cat>
          <c:val>
            <c:numRef>
              <c:f>'[Итоговая регл. 18.6_отн_Тер=47.xlsx]Sheet2'!$B$37:$B$40</c:f>
              <c:numCache>
                <c:formatCode>General</c:formatCode>
                <c:ptCount val="4"/>
                <c:pt idx="0">
                  <c:v>54</c:v>
                </c:pt>
                <c:pt idx="1">
                  <c:v>25</c:v>
                </c:pt>
                <c:pt idx="2">
                  <c:v>17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C3-4A04-9A6A-C38625D42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75191853033983"/>
          <c:y val="6.5281069593090491E-2"/>
          <c:w val="0.59968028215223101"/>
          <c:h val="0.61295015574401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'[Итоговая регл. 18.6_отн_Тер=47.xlsx]Sheet3'!$A$2</c:f>
              <c:strCache>
                <c:ptCount val="1"/>
                <c:pt idx="0">
                  <c:v>Улучшилось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5.769089000495272E-2"/>
                  <c:y val="9.7982940167141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864-4EE6-B6F9-5F63F52E407E}"/>
                </c:ext>
              </c:extLst>
            </c:dLbl>
            <c:dLbl>
              <c:idx val="1"/>
              <c:layout>
                <c:manualLayout>
                  <c:x val="5.933920114795143E-2"/>
                  <c:y val="9.7982940167141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64-4EE6-B6F9-5F63F52E407E}"/>
                </c:ext>
              </c:extLst>
            </c:dLbl>
            <c:dLbl>
              <c:idx val="2"/>
              <c:layout>
                <c:manualLayout>
                  <c:x val="5.9339201147951368E-2"/>
                  <c:y val="9.7982940167141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64-4EE6-B6F9-5F63F52E407E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'[Итоговая регл. 18.6_отн_Тер=47.xlsx]Sheet3'!$B$1:$D$1</c:f>
              <c:strCache>
                <c:ptCount val="3"/>
                <c:pt idx="0">
                  <c:v>Все респонденты</c:v>
                </c:pt>
                <c:pt idx="1">
                  <c:v>Имеющие лёгкую и среднюю степень активности</c:v>
                </c:pt>
                <c:pt idx="2">
                  <c:v>Имеющие высокую степень активности</c:v>
                </c:pt>
              </c:strCache>
            </c:strRef>
          </c:cat>
          <c:val>
            <c:numRef>
              <c:f>'[Итоговая регл. 18.6_отн_Тер=47.xlsx]Sheet3'!$B$2:$D$2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64-4EE6-B6F9-5F63F52E407E}"/>
            </c:ext>
          </c:extLst>
        </c:ser>
        <c:ser>
          <c:idx val="1"/>
          <c:order val="1"/>
          <c:tx>
            <c:strRef>
              <c:f>'[Итоговая регл. 18.6_отн_Тер=47.xlsx]Sheet3'!$A$3</c:f>
              <c:strCache>
                <c:ptCount val="1"/>
                <c:pt idx="0">
                  <c:v>Ухудшилось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  <a:ln>
                <a:solidFill>
                  <a:srgbClr val="F59265"/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'[Итоговая регл. 18.6_отн_Тер=47.xlsx]Sheet3'!$B$1:$D$1</c:f>
              <c:strCache>
                <c:ptCount val="3"/>
                <c:pt idx="0">
                  <c:v>Все респонденты</c:v>
                </c:pt>
                <c:pt idx="1">
                  <c:v>Имеющие лёгкую и среднюю степень активности</c:v>
                </c:pt>
                <c:pt idx="2">
                  <c:v>Имеющие высокую степень активности</c:v>
                </c:pt>
              </c:strCache>
            </c:strRef>
          </c:cat>
          <c:val>
            <c:numRef>
              <c:f>'[Итоговая регл. 18.6_отн_Тер=47.xlsx]Sheet3'!$B$3:$D$3</c:f>
              <c:numCache>
                <c:formatCode>General</c:formatCode>
                <c:ptCount val="3"/>
                <c:pt idx="0">
                  <c:v>29</c:v>
                </c:pt>
                <c:pt idx="1">
                  <c:v>34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64-4EE6-B6F9-5F63F52E407E}"/>
            </c:ext>
          </c:extLst>
        </c:ser>
        <c:ser>
          <c:idx val="2"/>
          <c:order val="2"/>
          <c:tx>
            <c:strRef>
              <c:f>'[Итоговая регл. 18.6_отн_Тер=47.xlsx]Sheet3'!$A$4</c:f>
              <c:strCache>
                <c:ptCount val="1"/>
                <c:pt idx="0">
                  <c:v>Осталось без изменений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'[Итоговая регл. 18.6_отн_Тер=47.xlsx]Sheet3'!$B$1:$D$1</c:f>
              <c:strCache>
                <c:ptCount val="3"/>
                <c:pt idx="0">
                  <c:v>Все респонденты</c:v>
                </c:pt>
                <c:pt idx="1">
                  <c:v>Имеющие лёгкую и среднюю степень активности</c:v>
                </c:pt>
                <c:pt idx="2">
                  <c:v>Имеющие высокую степень активности</c:v>
                </c:pt>
              </c:strCache>
            </c:strRef>
          </c:cat>
          <c:val>
            <c:numRef>
              <c:f>'[Итоговая регл. 18.6_отн_Тер=47.xlsx]Sheet3'!$B$4:$D$4</c:f>
              <c:numCache>
                <c:formatCode>General</c:formatCode>
                <c:ptCount val="3"/>
                <c:pt idx="0">
                  <c:v>65</c:v>
                </c:pt>
                <c:pt idx="1">
                  <c:v>60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64-4EE6-B6F9-5F63F52E4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674496"/>
        <c:axId val="115676288"/>
        <c:axId val="0"/>
      </c:bar3DChart>
      <c:catAx>
        <c:axId val="115674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5676288"/>
        <c:crosses val="autoZero"/>
        <c:auto val="1"/>
        <c:lblAlgn val="ctr"/>
        <c:lblOffset val="100"/>
        <c:noMultiLvlLbl val="0"/>
      </c:catAx>
      <c:valAx>
        <c:axId val="1156762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5674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124012933632668"/>
          <c:y val="0.16562177247795515"/>
          <c:w val="0.20084865959857004"/>
          <c:h val="0.6099664337707333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037951738265777E-2"/>
          <c:y val="0.17537036732445585"/>
          <c:w val="0.88541865072532355"/>
          <c:h val="0.728886884029086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Лист2!$A$22</c:f>
              <c:strCache>
                <c:ptCount val="1"/>
                <c:pt idx="0">
                  <c:v>Ежедневно или несколько раз в неделю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Лист2!$B$21:$D$21</c:f>
              <c:strCache>
                <c:ptCount val="3"/>
                <c:pt idx="0">
                  <c:v>Фрукты свежие</c:v>
                </c:pt>
                <c:pt idx="1">
                  <c:v>Рыба (отварная, жареная, солёная, копчёная)</c:v>
                </c:pt>
                <c:pt idx="2">
                  <c:v>Молоко и кисломолочные продукты</c:v>
                </c:pt>
              </c:strCache>
            </c:strRef>
          </c:cat>
          <c:val>
            <c:numRef>
              <c:f>Лист2!$B$22:$D$22</c:f>
              <c:numCache>
                <c:formatCode>General</c:formatCode>
                <c:ptCount val="3"/>
                <c:pt idx="0">
                  <c:v>74</c:v>
                </c:pt>
                <c:pt idx="1">
                  <c:v>39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4-483C-A915-91EA10F7BB88}"/>
            </c:ext>
          </c:extLst>
        </c:ser>
        <c:ser>
          <c:idx val="1"/>
          <c:order val="1"/>
          <c:tx>
            <c:strRef>
              <c:f>Лист2!$A$23</c:f>
              <c:strCache>
                <c:ptCount val="1"/>
                <c:pt idx="0">
                  <c:v>Один раз в неделю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Лист2!$B$21:$D$21</c:f>
              <c:strCache>
                <c:ptCount val="3"/>
                <c:pt idx="0">
                  <c:v>Фрукты свежие</c:v>
                </c:pt>
                <c:pt idx="1">
                  <c:v>Рыба (отварная, жареная, солёная, копчёная)</c:v>
                </c:pt>
                <c:pt idx="2">
                  <c:v>Молоко и кисломолочные продукты</c:v>
                </c:pt>
              </c:strCache>
            </c:strRef>
          </c:cat>
          <c:val>
            <c:numRef>
              <c:f>Лист2!$B$23:$D$23</c:f>
              <c:numCache>
                <c:formatCode>General</c:formatCode>
                <c:ptCount val="3"/>
                <c:pt idx="0">
                  <c:v>19</c:v>
                </c:pt>
                <c:pt idx="1">
                  <c:v>26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14-483C-A915-91EA10F7BB88}"/>
            </c:ext>
          </c:extLst>
        </c:ser>
        <c:ser>
          <c:idx val="2"/>
          <c:order val="2"/>
          <c:tx>
            <c:strRef>
              <c:f>Лист2!$A$24</c:f>
              <c:strCache>
                <c:ptCount val="1"/>
                <c:pt idx="0">
                  <c:v>Несколько раз в месяц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Лист2!$B$21:$D$21</c:f>
              <c:strCache>
                <c:ptCount val="3"/>
                <c:pt idx="0">
                  <c:v>Фрукты свежие</c:v>
                </c:pt>
                <c:pt idx="1">
                  <c:v>Рыба (отварная, жареная, солёная, копчёная)</c:v>
                </c:pt>
                <c:pt idx="2">
                  <c:v>Молоко и кисломолочные продукты</c:v>
                </c:pt>
              </c:strCache>
            </c:strRef>
          </c:cat>
          <c:val>
            <c:numRef>
              <c:f>Лист2!$B$24:$D$24</c:f>
              <c:numCache>
                <c:formatCode>General</c:formatCode>
                <c:ptCount val="3"/>
                <c:pt idx="0">
                  <c:v>4</c:v>
                </c:pt>
                <c:pt idx="1">
                  <c:v>26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14-483C-A915-91EA10F7B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517440"/>
        <c:axId val="151789568"/>
      </c:barChart>
      <c:catAx>
        <c:axId val="151517440"/>
        <c:scaling>
          <c:orientation val="minMax"/>
        </c:scaling>
        <c:delete val="1"/>
        <c:axPos val="r"/>
        <c:numFmt formatCode="General" sourceLinked="0"/>
        <c:majorTickMark val="out"/>
        <c:minorTickMark val="none"/>
        <c:tickLblPos val="nextTo"/>
        <c:crossAx val="151789568"/>
        <c:crosses val="autoZero"/>
        <c:auto val="1"/>
        <c:lblAlgn val="ctr"/>
        <c:lblOffset val="100"/>
        <c:noMultiLvlLbl val="0"/>
      </c:catAx>
      <c:valAx>
        <c:axId val="151789568"/>
        <c:scaling>
          <c:orientation val="maxMin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15174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30214824615448"/>
          <c:y val="0.12353125"/>
          <c:w val="0.83164749371281976"/>
          <c:h val="0.76709375000000002"/>
        </c:manualLayout>
      </c:layout>
      <c:pie3DChart>
        <c:varyColors val="1"/>
        <c:ser>
          <c:idx val="0"/>
          <c:order val="0"/>
          <c:tx>
            <c:strRef>
              <c:f>'[Итоговая регл. 18.6_отн_Тер=47.xlsx]Sheet3'!$B$6</c:f>
              <c:strCache>
                <c:ptCount val="1"/>
                <c:pt idx="0">
                  <c:v>Все респонденты</c:v>
                </c:pt>
              </c:strCache>
            </c:strRef>
          </c:tx>
          <c:explosion val="26"/>
          <c:dPt>
            <c:idx val="0"/>
            <c:bubble3D val="0"/>
            <c:explosion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D854-435D-B607-D29A370D8A5A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854-435D-B607-D29A370D8A5A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854-435D-B607-D29A370D8A5A}"/>
              </c:ext>
            </c:extLst>
          </c:dPt>
          <c:dLbls>
            <c:dLbl>
              <c:idx val="0"/>
              <c:layout>
                <c:manualLayout>
                  <c:x val="-0.21998723626667743"/>
                  <c:y val="-6.32389271653543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854-435D-B607-D29A370D8A5A}"/>
                </c:ext>
              </c:extLst>
            </c:dLbl>
            <c:dLbl>
              <c:idx val="2"/>
              <c:layout>
                <c:manualLayout>
                  <c:x val="0.17635729868398461"/>
                  <c:y val="1.34862204724409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854-435D-B607-D29A370D8A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'[Итоговая регл. 18.6_отн_Тер=47.xlsx]Sheet3'!$A$7:$A$9</c:f>
              <c:strCache>
                <c:ptCount val="3"/>
                <c:pt idx="0">
                  <c:v>Нормальный</c:v>
                </c:pt>
                <c:pt idx="1">
                  <c:v>Недостаточный</c:v>
                </c:pt>
                <c:pt idx="2">
                  <c:v>Избыточный</c:v>
                </c:pt>
              </c:strCache>
            </c:strRef>
          </c:cat>
          <c:val>
            <c:numRef>
              <c:f>'[Итоговая регл. 18.6_отн_Тер=47.xlsx]Sheet3'!$B$7:$B$9</c:f>
              <c:numCache>
                <c:formatCode>General</c:formatCode>
                <c:ptCount val="3"/>
                <c:pt idx="0">
                  <c:v>55</c:v>
                </c:pt>
                <c:pt idx="1">
                  <c:v>7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54-435D-B607-D29A370D8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98933322654072"/>
          <c:y val="1.9240286432820594E-2"/>
        </c:manualLayout>
      </c:layout>
      <c:overlay val="0"/>
      <c:txPr>
        <a:bodyPr/>
        <a:lstStyle/>
        <a:p>
          <a:pPr algn="ctr">
            <a:defRPr sz="16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82900607942787E-2"/>
          <c:y val="0.23760163012190566"/>
          <c:w val="0.79902103900600197"/>
          <c:h val="0.61809622163193989"/>
        </c:manualLayout>
      </c:layout>
      <c:pie3DChart>
        <c:varyColors val="1"/>
        <c:ser>
          <c:idx val="0"/>
          <c:order val="0"/>
          <c:tx>
            <c:strRef>
              <c:f>'[Итоговая регл. 18.6_отн_Тер=47.xlsx]Sheet3'!$B$11</c:f>
              <c:strCache>
                <c:ptCount val="1"/>
                <c:pt idx="0">
                  <c:v>Имеющие лёгкую и среднюю степень активности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4603-461E-9891-82D88EC4039E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603-461E-9891-82D88EC4039E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603-461E-9891-82D88EC4039E}"/>
              </c:ext>
            </c:extLst>
          </c:dPt>
          <c:dLbls>
            <c:dLbl>
              <c:idx val="0"/>
              <c:layout>
                <c:manualLayout>
                  <c:x val="-0.21316074699710369"/>
                  <c:y val="-4.69720536102049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03-461E-9891-82D88EC4039E}"/>
                </c:ext>
              </c:extLst>
            </c:dLbl>
            <c:dLbl>
              <c:idx val="2"/>
              <c:layout>
                <c:manualLayout>
                  <c:x val="0.18612337647238161"/>
                  <c:y val="8.49577319691751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603-461E-9891-82D88EC403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'[Итоговая регл. 18.6_отн_Тер=47.xlsx]Sheet3'!$A$12:$A$14</c:f>
              <c:strCache>
                <c:ptCount val="3"/>
                <c:pt idx="0">
                  <c:v>Нормальный</c:v>
                </c:pt>
                <c:pt idx="1">
                  <c:v>Недостаточный</c:v>
                </c:pt>
                <c:pt idx="2">
                  <c:v>Избыточный</c:v>
                </c:pt>
              </c:strCache>
            </c:strRef>
          </c:cat>
          <c:val>
            <c:numRef>
              <c:f>'[Итоговая регл. 18.6_отн_Тер=47.xlsx]Sheet3'!$B$12:$B$14</c:f>
              <c:numCache>
                <c:formatCode>General</c:formatCode>
                <c:ptCount val="3"/>
                <c:pt idx="0">
                  <c:v>53</c:v>
                </c:pt>
                <c:pt idx="1">
                  <c:v>7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03-461E-9891-82D88EC40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246419911074916"/>
          <c:y val="0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234735823003792E-2"/>
          <c:y val="0.20870639601861665"/>
          <c:w val="0.94456965099115975"/>
          <c:h val="0.78397827289065025"/>
        </c:manualLayout>
      </c:layout>
      <c:pie3DChart>
        <c:varyColors val="1"/>
        <c:ser>
          <c:idx val="0"/>
          <c:order val="0"/>
          <c:tx>
            <c:strRef>
              <c:f>'[Итоговая регл. 18.6_отн_Тер=47.xlsx]Sheet3'!$B$17</c:f>
              <c:strCache>
                <c:ptCount val="1"/>
                <c:pt idx="0">
                  <c:v>Имеющие высокую степень активности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345F-4F47-9416-4B30955B4269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45F-4F47-9416-4B30955B4269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45F-4F47-9416-4B30955B4269}"/>
              </c:ext>
            </c:extLst>
          </c:dPt>
          <c:dLbls>
            <c:dLbl>
              <c:idx val="0"/>
              <c:layout>
                <c:manualLayout>
                  <c:x val="-0.14681040747432811"/>
                  <c:y val="-6.40240530358606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5F-4F47-9416-4B30955B4269}"/>
                </c:ext>
              </c:extLst>
            </c:dLbl>
            <c:dLbl>
              <c:idx val="2"/>
              <c:layout>
                <c:manualLayout>
                  <c:x val="0.15524968623349722"/>
                  <c:y val="1.64157003844061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45F-4F47-9416-4B30955B4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'[Итоговая регл. 18.6_отн_Тер=47.xlsx]Sheet3'!$A$18:$A$20</c:f>
              <c:strCache>
                <c:ptCount val="3"/>
                <c:pt idx="0">
                  <c:v>Нормальный</c:v>
                </c:pt>
                <c:pt idx="1">
                  <c:v>Недостаточный</c:v>
                </c:pt>
                <c:pt idx="2">
                  <c:v>Избыточный</c:v>
                </c:pt>
              </c:strCache>
            </c:strRef>
          </c:cat>
          <c:val>
            <c:numRef>
              <c:f>'[Итоговая регл. 18.6_отн_Тер=47.xlsx]Sheet3'!$B$18:$B$20</c:f>
              <c:numCache>
                <c:formatCode>General</c:formatCode>
                <c:ptCount val="3"/>
                <c:pt idx="0">
                  <c:v>57</c:v>
                </c:pt>
                <c:pt idx="1">
                  <c:v>7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5F-4F47-9416-4B30955B4269}"/>
            </c:ext>
          </c:extLst>
        </c:ser>
        <c:ser>
          <c:idx val="1"/>
          <c:order val="1"/>
          <c:tx>
            <c:strRef>
              <c:f>'[Итоговая регл. 18.6_отн_Тер=47.xlsx]Sheet3'!$C$17</c:f>
              <c:strCache>
                <c:ptCount val="1"/>
              </c:strCache>
            </c:strRef>
          </c:tx>
          <c:explosion val="25"/>
          <c:cat>
            <c:strRef>
              <c:f>'[Итоговая регл. 18.6_отн_Тер=47.xlsx]Sheet3'!$A$18:$A$20</c:f>
              <c:strCache>
                <c:ptCount val="3"/>
                <c:pt idx="0">
                  <c:v>Нормальный</c:v>
                </c:pt>
                <c:pt idx="1">
                  <c:v>Недостаточный</c:v>
                </c:pt>
                <c:pt idx="2">
                  <c:v>Избыточный</c:v>
                </c:pt>
              </c:strCache>
            </c:strRef>
          </c:cat>
          <c:val>
            <c:numRef>
              <c:f>'[Итоговая регл. 18.6_отн_Тер=47.xlsx]Sheet3'!$C$18:$C$20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345F-4F47-9416-4B30955B4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307568369048702E-2"/>
          <c:y val="2.6731641180279844E-2"/>
          <c:w val="0.84154835291383834"/>
          <c:h val="0.88130208953046407"/>
        </c:manualLayout>
      </c:layout>
      <c:doughnutChart>
        <c:varyColors val="1"/>
        <c:ser>
          <c:idx val="0"/>
          <c:order val="0"/>
          <c:explosion val="19"/>
          <c:dPt>
            <c:idx val="0"/>
            <c:bubble3D val="0"/>
            <c:explosion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A25-4874-B49F-A9309ACC952E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A25-4874-B49F-A9309ACC952E}"/>
              </c:ext>
            </c:extLst>
          </c:dPt>
          <c:dLbls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Лист4!$A$2:$A$3</c:f>
              <c:strCache>
                <c:ptCount val="2"/>
                <c:pt idx="0">
                  <c:v>Имеют одно или несколько заболеваний</c:v>
                </c:pt>
                <c:pt idx="1">
                  <c:v>Не имеют заболеваний</c:v>
                </c:pt>
              </c:strCache>
            </c:strRef>
          </c:cat>
          <c:val>
            <c:numRef>
              <c:f>Лист4!$B$2:$B$3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25-4874-B49F-A9309ACC9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l"/>
      <c:layout>
        <c:manualLayout>
          <c:xMode val="edge"/>
          <c:yMode val="edge"/>
          <c:x val="2.1752944783489686E-2"/>
          <c:y val="0.88221988769977056"/>
          <c:w val="0.97824696696116387"/>
          <c:h val="0.1177801123002294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9941880068709493"/>
          <c:y val="5.6843391571343493E-2"/>
          <c:w val="0.47665896706185634"/>
          <c:h val="0.86437481238598846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Лист4!$A$19:$A$30</c:f>
              <c:strCache>
                <c:ptCount val="12"/>
                <c:pt idx="0">
                  <c:v>Сколиоз</c:v>
                </c:pt>
                <c:pt idx="1">
                  <c:v>Гепатит</c:v>
                </c:pt>
                <c:pt idx="2">
                  <c:v>Инсульт </c:v>
                </c:pt>
                <c:pt idx="3">
                  <c:v>Инфаркт миокарда</c:v>
                </c:pt>
                <c:pt idx="4">
                  <c:v>Остеопороз</c:v>
                </c:pt>
                <c:pt idx="5">
                  <c:v>Переломы длинных трубчатых костей рук и ног </c:v>
                </c:pt>
                <c:pt idx="6">
                  <c:v>Диабет или повышенный сахар в крови</c:v>
                </c:pt>
                <c:pt idx="7">
                  <c:v>Высокий уровень холестерина в крови</c:v>
                </c:pt>
                <c:pt idx="8">
                  <c:v>Низкий уровень гемоглобина или анемия </c:v>
                </c:pt>
                <c:pt idx="9">
                  <c:v>Аллергия на пищевые продукты</c:v>
                </c:pt>
                <c:pt idx="10">
                  <c:v>Заболевание желудочно-кишечного тракта</c:v>
                </c:pt>
                <c:pt idx="11">
                  <c:v>Повышенное артериальное давление</c:v>
                </c:pt>
              </c:strCache>
            </c:strRef>
          </c:cat>
          <c:val>
            <c:numRef>
              <c:f>Лист4!$B$19:$B$30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23</c:v>
                </c:pt>
                <c:pt idx="1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2-437C-894D-2D56C887A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565248"/>
        <c:axId val="152566784"/>
        <c:axId val="0"/>
      </c:bar3DChart>
      <c:catAx>
        <c:axId val="1525652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52566784"/>
        <c:crosses val="autoZero"/>
        <c:auto val="1"/>
        <c:lblAlgn val="ctr"/>
        <c:lblOffset val="100"/>
        <c:noMultiLvlLbl val="0"/>
      </c:catAx>
      <c:valAx>
        <c:axId val="1525667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25652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469610544957521E-2"/>
          <c:y val="0"/>
          <c:w val="0.66111360012828524"/>
          <c:h val="0.82669744012182933"/>
        </c:manualLayout>
      </c:layout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27E-4106-BD61-DED025160F18}"/>
              </c:ext>
            </c:extLst>
          </c:dPt>
          <c:dPt>
            <c:idx val="1"/>
            <c:bubble3D val="0"/>
            <c:explosion val="22"/>
            <c:extLst>
              <c:ext xmlns:c16="http://schemas.microsoft.com/office/drawing/2014/chart" uri="{C3380CC4-5D6E-409C-BE32-E72D297353CC}">
                <c16:uniqueId val="{00000001-727E-4106-BD61-DED025160F18}"/>
              </c:ext>
            </c:extLst>
          </c:dPt>
          <c:dLbls>
            <c:dLbl>
              <c:idx val="0"/>
              <c:layout>
                <c:manualLayout>
                  <c:x val="-0.18140547064907006"/>
                  <c:y val="3.69901311778366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27E-4106-BD61-DED025160F18}"/>
                </c:ext>
              </c:extLst>
            </c:dLbl>
            <c:dLbl>
              <c:idx val="1"/>
              <c:layout>
                <c:manualLayout>
                  <c:x val="0.14194774653052977"/>
                  <c:y val="-4.50000812917805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51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27E-4106-BD61-DED025160F18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Лист1!$A$8:$A$9</c:f>
              <c:strCache>
                <c:ptCount val="2"/>
                <c:pt idx="0">
                  <c:v>принимали</c:v>
                </c:pt>
                <c:pt idx="1">
                  <c:v>не принимали</c:v>
                </c:pt>
              </c:strCache>
            </c:strRef>
          </c:cat>
          <c:val>
            <c:numRef>
              <c:f>Лист1!$B$8:$B$9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7E-4106-BD61-DED025160F1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9847798163670415"/>
          <c:y val="4.1666666666666664E-2"/>
          <c:w val="0.46331714785651795"/>
          <c:h val="0.83309419655876349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23844395270743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601-4727-9D29-C6F10B001D0A}"/>
                </c:ext>
              </c:extLst>
            </c:dLbl>
            <c:dLbl>
              <c:idx val="1"/>
              <c:layout>
                <c:manualLayout>
                  <c:x val="2.47688790541486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601-4727-9D29-C6F10B001D0A}"/>
                </c:ext>
              </c:extLst>
            </c:dLbl>
            <c:dLbl>
              <c:idx val="2"/>
              <c:layout>
                <c:manualLayout>
                  <c:x val="1.4861327432489201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601-4727-9D29-C6F10B001D0A}"/>
                </c:ext>
              </c:extLst>
            </c:dLbl>
            <c:dLbl>
              <c:idx val="3"/>
              <c:layout>
                <c:manualLayout>
                  <c:x val="4.9537758108297338E-3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601-4727-9D29-C6F10B001D0A}"/>
                </c:ext>
              </c:extLst>
            </c:dLbl>
            <c:dLbl>
              <c:idx val="4"/>
              <c:layout>
                <c:manualLayout>
                  <c:x val="1.733821533790407E-2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601-4727-9D29-C6F10B001D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Лист1!$A$12:$A$16</c:f>
              <c:strCache>
                <c:ptCount val="5"/>
                <c:pt idx="0">
                  <c:v>Другие биологически активные добавки к пище (БАДы)</c:v>
                </c:pt>
                <c:pt idx="1">
                  <c:v>Пищевые волокна</c:v>
                </c:pt>
                <c:pt idx="2">
                  <c:v>Полиненасыщенные жирные кислоты</c:v>
                </c:pt>
                <c:pt idx="3">
                  <c:v>Другие витаминные или витаминно-минеральные комплексы </c:v>
                </c:pt>
                <c:pt idx="4">
                  <c:v>Поливитамины (мультивитамины)</c:v>
                </c:pt>
              </c:strCache>
            </c:strRef>
          </c:cat>
          <c:val>
            <c:numRef>
              <c:f>Лист1!$B$12:$B$16</c:f>
              <c:numCache>
                <c:formatCode>General</c:formatCode>
                <c:ptCount val="5"/>
                <c:pt idx="0">
                  <c:v>7</c:v>
                </c:pt>
                <c:pt idx="1">
                  <c:v>4</c:v>
                </c:pt>
                <c:pt idx="2">
                  <c:v>5</c:v>
                </c:pt>
                <c:pt idx="3">
                  <c:v>11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01-4727-9D29-C6F10B001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457024"/>
        <c:axId val="153458560"/>
        <c:axId val="0"/>
      </c:bar3DChart>
      <c:catAx>
        <c:axId val="153457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53458560"/>
        <c:crosses val="autoZero"/>
        <c:auto val="1"/>
        <c:lblAlgn val="ctr"/>
        <c:lblOffset val="100"/>
        <c:noMultiLvlLbl val="0"/>
      </c:catAx>
      <c:valAx>
        <c:axId val="153458560"/>
        <c:scaling>
          <c:orientation val="minMax"/>
          <c:max val="5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34570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Водопроводный кран в доме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Лист2!$B$1:$D$1</c:f>
              <c:strCache>
                <c:ptCount val="3"/>
                <c:pt idx="0">
                  <c:v> Для питьевой воды</c:v>
                </c:pt>
                <c:pt idx="1">
                  <c:v>Для приготовления еды</c:v>
                </c:pt>
                <c:pt idx="2">
                  <c:v>Для приготовления напитков</c:v>
                </c:pt>
              </c:strCache>
            </c:strRef>
          </c:cat>
          <c:val>
            <c:numRef>
              <c:f>Лист2!$B$2:$D$2</c:f>
              <c:numCache>
                <c:formatCode>General</c:formatCode>
                <c:ptCount val="3"/>
                <c:pt idx="0">
                  <c:v>87</c:v>
                </c:pt>
                <c:pt idx="1">
                  <c:v>94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9-4981-94FB-6F2E7C19535B}"/>
            </c:ext>
          </c:extLst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Родниковая вода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6.90250153177556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1C9-4981-94FB-6F2E7C19535B}"/>
                </c:ext>
              </c:extLst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Лист2!$B$1:$D$1</c:f>
              <c:strCache>
                <c:ptCount val="3"/>
                <c:pt idx="0">
                  <c:v> Для питьевой воды</c:v>
                </c:pt>
                <c:pt idx="1">
                  <c:v>Для приготовления еды</c:v>
                </c:pt>
                <c:pt idx="2">
                  <c:v>Для приготовления напитков</c:v>
                </c:pt>
              </c:strCache>
            </c:strRef>
          </c:cat>
          <c:val>
            <c:numRef>
              <c:f>Лист2!$B$3:$D$3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C9-4981-94FB-6F2E7C19535B}"/>
            </c:ext>
          </c:extLst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Бутилированная вода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8406670751401608E-2"/>
                  <c:y val="-5.2959501557632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1C9-4981-94FB-6F2E7C19535B}"/>
                </c:ext>
              </c:extLst>
            </c:dLbl>
            <c:dLbl>
              <c:idx val="1"/>
              <c:layout>
                <c:manualLayout>
                  <c:x val="9.2031542076815957E-3"/>
                  <c:y val="-4.6728971962616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1C9-4981-94FB-6F2E7C19535B}"/>
                </c:ext>
              </c:extLst>
            </c:dLbl>
            <c:dLbl>
              <c:idx val="2"/>
              <c:layout>
                <c:manualLayout>
                  <c:x val="9.2033353757008038E-3"/>
                  <c:y val="-4.9844236760124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1C9-4981-94FB-6F2E7C19535B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Лист2!$B$1:$D$1</c:f>
              <c:strCache>
                <c:ptCount val="3"/>
                <c:pt idx="0">
                  <c:v> Для питьевой воды</c:v>
                </c:pt>
                <c:pt idx="1">
                  <c:v>Для приготовления еды</c:v>
                </c:pt>
                <c:pt idx="2">
                  <c:v>Для приготовления напитков</c:v>
                </c:pt>
              </c:strCache>
            </c:strRef>
          </c:cat>
          <c:val>
            <c:numRef>
              <c:f>Лист2!$B$4:$D$4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C9-4981-94FB-6F2E7C195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675904"/>
        <c:axId val="185209600"/>
        <c:axId val="0"/>
      </c:bar3DChart>
      <c:catAx>
        <c:axId val="18367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85209600"/>
        <c:crosses val="autoZero"/>
        <c:auto val="1"/>
        <c:lblAlgn val="ctr"/>
        <c:lblOffset val="100"/>
        <c:noMultiLvlLbl val="0"/>
      </c:catAx>
      <c:valAx>
        <c:axId val="185209600"/>
        <c:scaling>
          <c:orientation val="minMax"/>
          <c:min val="0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836759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1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5107005040933712"/>
          <c:y val="3.2093362509117436E-2"/>
          <c:w val="0.4817075936675379"/>
          <c:h val="0.85149043459283125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F8D-4F29-92F3-E5969E8CF30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F8D-4F29-92F3-E5969E8CF30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F8D-4F29-92F3-E5969E8CF300}"/>
              </c:ext>
            </c:extLst>
          </c:dPt>
          <c:dLbls>
            <c:dLbl>
              <c:idx val="0"/>
              <c:layout>
                <c:manualLayout>
                  <c:x val="5.1081938244484058E-2"/>
                  <c:y val="-2.9175784099197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8D-4F29-92F3-E5969E8CF300}"/>
                </c:ext>
              </c:extLst>
            </c:dLbl>
            <c:dLbl>
              <c:idx val="1"/>
              <c:layout>
                <c:manualLayout>
                  <c:x val="4.2568281870403277E-2"/>
                  <c:y val="-2.9175784099197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F8D-4F29-92F3-E5969E8CF300}"/>
                </c:ext>
              </c:extLst>
            </c:dLbl>
            <c:dLbl>
              <c:idx val="2"/>
              <c:layout>
                <c:manualLayout>
                  <c:x val="4.8244052786457166E-2"/>
                  <c:y val="-2.9175784099197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F8D-4F29-92F3-E5969E8CF3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'h:\Мозрова\Таблицы по рациону\[Книга1.xlsx]Лист3'!$A$2:$A$4</c:f>
              <c:strCache>
                <c:ptCount val="3"/>
                <c:pt idx="0">
                  <c:v>Хорошее</c:v>
                </c:pt>
                <c:pt idx="1">
                  <c:v>Удовлетворительное</c:v>
                </c:pt>
                <c:pt idx="2">
                  <c:v>Плохое</c:v>
                </c:pt>
              </c:strCache>
            </c:strRef>
          </c:cat>
          <c:val>
            <c:numRef>
              <c:f>'h:\Мозрова\Таблицы по рациону\[Книга1.xlsx]Лист3'!$B$2:$B$4</c:f>
              <c:numCache>
                <c:formatCode>General</c:formatCode>
                <c:ptCount val="3"/>
                <c:pt idx="0">
                  <c:v>22</c:v>
                </c:pt>
                <c:pt idx="1">
                  <c:v>58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8D-4F29-92F3-E5969E8CF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201024"/>
        <c:axId val="185202560"/>
        <c:axId val="0"/>
      </c:bar3DChart>
      <c:catAx>
        <c:axId val="185201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5202560"/>
        <c:crosses val="autoZero"/>
        <c:auto val="1"/>
        <c:lblAlgn val="ctr"/>
        <c:lblOffset val="100"/>
        <c:noMultiLvlLbl val="0"/>
      </c:catAx>
      <c:valAx>
        <c:axId val="1852025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520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2233346899546"/>
          <c:y val="7.407407407407407E-2"/>
          <c:w val="0.83319335081298007"/>
          <c:h val="0.83309419655876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Лист2!$A$29</c:f>
              <c:strCache>
                <c:ptCount val="1"/>
                <c:pt idx="0">
                  <c:v>Ежедневно или несколько раз в неделю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Лист2!$B$28:$D$28</c:f>
              <c:strCache>
                <c:ptCount val="3"/>
                <c:pt idx="0">
                  <c:v>Фрукты свежие</c:v>
                </c:pt>
                <c:pt idx="1">
                  <c:v>Рыба (отварная, жареная, солёная, копчёная)</c:v>
                </c:pt>
                <c:pt idx="2">
                  <c:v>Молоко и кисломолочные продукты</c:v>
                </c:pt>
              </c:strCache>
            </c:strRef>
          </c:cat>
          <c:val>
            <c:numRef>
              <c:f>Лист2!$B$29:$D$29</c:f>
              <c:numCache>
                <c:formatCode>General</c:formatCode>
                <c:ptCount val="3"/>
                <c:pt idx="0">
                  <c:v>63</c:v>
                </c:pt>
                <c:pt idx="1">
                  <c:v>44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98-4C58-AFEF-0624ED144681}"/>
            </c:ext>
          </c:extLst>
        </c:ser>
        <c:ser>
          <c:idx val="1"/>
          <c:order val="1"/>
          <c:tx>
            <c:strRef>
              <c:f>Лист2!$A$30</c:f>
              <c:strCache>
                <c:ptCount val="1"/>
                <c:pt idx="0">
                  <c:v>Один раз в неделю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Лист2!$B$28:$D$28</c:f>
              <c:strCache>
                <c:ptCount val="3"/>
                <c:pt idx="0">
                  <c:v>Фрукты свежие</c:v>
                </c:pt>
                <c:pt idx="1">
                  <c:v>Рыба (отварная, жареная, солёная, копчёная)</c:v>
                </c:pt>
                <c:pt idx="2">
                  <c:v>Молоко и кисломолочные продукты</c:v>
                </c:pt>
              </c:strCache>
            </c:strRef>
          </c:cat>
          <c:val>
            <c:numRef>
              <c:f>Лист2!$B$30:$D$30</c:f>
              <c:numCache>
                <c:formatCode>General</c:formatCode>
                <c:ptCount val="3"/>
                <c:pt idx="0">
                  <c:v>19</c:v>
                </c:pt>
                <c:pt idx="1">
                  <c:v>25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98-4C58-AFEF-0624ED144681}"/>
            </c:ext>
          </c:extLst>
        </c:ser>
        <c:ser>
          <c:idx val="2"/>
          <c:order val="2"/>
          <c:tx>
            <c:strRef>
              <c:f>Лист2!$A$31</c:f>
              <c:strCache>
                <c:ptCount val="1"/>
                <c:pt idx="0">
                  <c:v>Несколько раз в месяц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Лист2!$B$28:$D$28</c:f>
              <c:strCache>
                <c:ptCount val="3"/>
                <c:pt idx="0">
                  <c:v>Фрукты свежие</c:v>
                </c:pt>
                <c:pt idx="1">
                  <c:v>Рыба (отварная, жареная, солёная, копчёная)</c:v>
                </c:pt>
                <c:pt idx="2">
                  <c:v>Молоко и кисломолочные продукты</c:v>
                </c:pt>
              </c:strCache>
            </c:strRef>
          </c:cat>
          <c:val>
            <c:numRef>
              <c:f>Лист2!$B$31:$D$31</c:f>
              <c:numCache>
                <c:formatCode>General</c:formatCode>
                <c:ptCount val="3"/>
                <c:pt idx="0">
                  <c:v>10</c:v>
                </c:pt>
                <c:pt idx="1">
                  <c:v>16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98-4C58-AFEF-0624ED144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811968"/>
        <c:axId val="151813504"/>
      </c:barChart>
      <c:catAx>
        <c:axId val="15181196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51813504"/>
        <c:crosses val="autoZero"/>
        <c:auto val="1"/>
        <c:lblAlgn val="ctr"/>
        <c:lblOffset val="100"/>
        <c:noMultiLvlLbl val="0"/>
      </c:catAx>
      <c:valAx>
        <c:axId val="1518135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18119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115864527629236E-2"/>
          <c:y val="5.2718277537516803E-2"/>
          <c:w val="0.89445646834252668"/>
          <c:h val="0.84161824356812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Лист3!$A$4</c:f>
              <c:strCache>
                <c:ptCount val="1"/>
                <c:pt idx="0">
                  <c:v>Ежедневно или несколько раз в неделю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Лист3!$B$3:$D$3</c:f>
              <c:strCache>
                <c:ptCount val="1"/>
                <c:pt idx="0">
                  <c:v>Домохозяйства, имеющие детей в возрасте до 18 лет</c:v>
                </c:pt>
              </c:strCache>
            </c:strRef>
          </c:cat>
          <c:val>
            <c:numRef>
              <c:f>Лист3!$B$4:$D$4</c:f>
              <c:numCache>
                <c:formatCode>General</c:formatCode>
                <c:ptCount val="3"/>
                <c:pt idx="0">
                  <c:v>39</c:v>
                </c:pt>
                <c:pt idx="1">
                  <c:v>15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E-472A-A600-C5D37D2EB0A5}"/>
            </c:ext>
          </c:extLst>
        </c:ser>
        <c:ser>
          <c:idx val="1"/>
          <c:order val="1"/>
          <c:tx>
            <c:strRef>
              <c:f>Лист3!$A$5</c:f>
              <c:strCache>
                <c:ptCount val="1"/>
                <c:pt idx="0">
                  <c:v>Один раз в неделю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Лист3!$B$3:$D$3</c:f>
              <c:strCache>
                <c:ptCount val="1"/>
                <c:pt idx="0">
                  <c:v>Домохозяйства, имеющие детей в возрасте до 18 лет</c:v>
                </c:pt>
              </c:strCache>
            </c:strRef>
          </c:cat>
          <c:val>
            <c:numRef>
              <c:f>Лист3!$B$5:$D$5</c:f>
              <c:numCache>
                <c:formatCode>General</c:formatCode>
                <c:ptCount val="3"/>
                <c:pt idx="0">
                  <c:v>16</c:v>
                </c:pt>
                <c:pt idx="1">
                  <c:v>10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DE-472A-A600-C5D37D2EB0A5}"/>
            </c:ext>
          </c:extLst>
        </c:ser>
        <c:ser>
          <c:idx val="2"/>
          <c:order val="2"/>
          <c:tx>
            <c:strRef>
              <c:f>Лист3!$A$6</c:f>
              <c:strCache>
                <c:ptCount val="1"/>
                <c:pt idx="0">
                  <c:v>Несколько раз в месяц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Лист3!$B$3:$D$3</c:f>
              <c:strCache>
                <c:ptCount val="1"/>
                <c:pt idx="0">
                  <c:v>Домохозяйства, имеющие детей в возрасте до 18 лет</c:v>
                </c:pt>
              </c:strCache>
            </c:strRef>
          </c:cat>
          <c:val>
            <c:numRef>
              <c:f>Лист3!$B$6:$D$6</c:f>
              <c:numCache>
                <c:formatCode>General</c:formatCode>
                <c:ptCount val="3"/>
                <c:pt idx="0">
                  <c:v>21</c:v>
                </c:pt>
                <c:pt idx="1">
                  <c:v>12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DE-472A-A600-C5D37D2EB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973248"/>
        <c:axId val="151979136"/>
      </c:barChart>
      <c:catAx>
        <c:axId val="151973248"/>
        <c:scaling>
          <c:orientation val="minMax"/>
        </c:scaling>
        <c:delete val="1"/>
        <c:axPos val="r"/>
        <c:numFmt formatCode="General" sourceLinked="0"/>
        <c:majorTickMark val="out"/>
        <c:minorTickMark val="none"/>
        <c:tickLblPos val="nextTo"/>
        <c:crossAx val="151979136"/>
        <c:crosses val="autoZero"/>
        <c:auto val="1"/>
        <c:lblAlgn val="ctr"/>
        <c:lblOffset val="100"/>
        <c:noMultiLvlLbl val="0"/>
      </c:catAx>
      <c:valAx>
        <c:axId val="151979136"/>
        <c:scaling>
          <c:orientation val="maxMin"/>
          <c:max val="4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19732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559827080438477E-2"/>
          <c:y val="2.6711180627172912E-2"/>
          <c:w val="0.92202840821367915"/>
          <c:h val="0.83950296171607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Лист3!$A$9</c:f>
              <c:strCache>
                <c:ptCount val="1"/>
                <c:pt idx="0">
                  <c:v>Ежедневно или несколько раз в неделю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Лист3!$B$8:$D$8</c:f>
              <c:strCache>
                <c:ptCount val="1"/>
                <c:pt idx="0">
                  <c:v>Домохозяйства, не имеющие детей в возрасте до 18 лет</c:v>
                </c:pt>
              </c:strCache>
            </c:strRef>
          </c:cat>
          <c:val>
            <c:numRef>
              <c:f>Лист3!$B$9:$D$9</c:f>
              <c:numCache>
                <c:formatCode>General</c:formatCode>
                <c:ptCount val="3"/>
                <c:pt idx="0">
                  <c:v>34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7C-4554-89AB-43D40A56DDAB}"/>
            </c:ext>
          </c:extLst>
        </c:ser>
        <c:ser>
          <c:idx val="1"/>
          <c:order val="1"/>
          <c:tx>
            <c:strRef>
              <c:f>Лист3!$A$10</c:f>
              <c:strCache>
                <c:ptCount val="1"/>
                <c:pt idx="0">
                  <c:v>Один раз в неделю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Лист3!$B$8:$D$8</c:f>
              <c:strCache>
                <c:ptCount val="1"/>
                <c:pt idx="0">
                  <c:v>Домохозяйства, не имеющие детей в возрасте до 18 лет</c:v>
                </c:pt>
              </c:strCache>
            </c:strRef>
          </c:cat>
          <c:val>
            <c:numRef>
              <c:f>Лист3!$B$10:$D$10</c:f>
              <c:numCache>
                <c:formatCode>General</c:formatCode>
                <c:ptCount val="3"/>
                <c:pt idx="0">
                  <c:v>14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7C-4554-89AB-43D40A56DDAB}"/>
            </c:ext>
          </c:extLst>
        </c:ser>
        <c:ser>
          <c:idx val="2"/>
          <c:order val="2"/>
          <c:tx>
            <c:strRef>
              <c:f>Лист3!$A$11</c:f>
              <c:strCache>
                <c:ptCount val="1"/>
                <c:pt idx="0">
                  <c:v>Несколько раз в месяц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Лист3!$B$8:$D$8</c:f>
              <c:strCache>
                <c:ptCount val="1"/>
                <c:pt idx="0">
                  <c:v>Домохозяйства, не имеющие детей в возрасте до 18 лет</c:v>
                </c:pt>
              </c:strCache>
            </c:strRef>
          </c:cat>
          <c:val>
            <c:numRef>
              <c:f>Лист3!$B$11:$D$11</c:f>
              <c:numCache>
                <c:formatCode>General</c:formatCode>
                <c:ptCount val="3"/>
                <c:pt idx="0">
                  <c:v>17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7C-4554-89AB-43D40A56D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005632"/>
        <c:axId val="152015616"/>
      </c:barChart>
      <c:catAx>
        <c:axId val="15200563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52015616"/>
        <c:crosses val="autoZero"/>
        <c:auto val="1"/>
        <c:lblAlgn val="ctr"/>
        <c:lblOffset val="100"/>
        <c:noMultiLvlLbl val="0"/>
      </c:catAx>
      <c:valAx>
        <c:axId val="1520156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20056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2455005966925"/>
          <c:y val="0.16543680232741992"/>
          <c:w val="0.46468849359746245"/>
          <c:h val="0.74294178287954971"/>
        </c:manualLayout>
      </c:layout>
      <c:pieChart>
        <c:varyColors val="1"/>
        <c:ser>
          <c:idx val="0"/>
          <c:order val="0"/>
          <c:tx>
            <c:strRef>
              <c:f>Sheet3!$B$1</c:f>
              <c:strCache>
                <c:ptCount val="1"/>
                <c:pt idx="0">
                  <c:v>Все домохозяйства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D43-4B95-AF01-0975ED1823F4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D43-4B95-AF01-0975ED1823F4}"/>
              </c:ext>
            </c:extLst>
          </c:dPt>
          <c:dLbls>
            <c:dLbl>
              <c:idx val="0"/>
              <c:layout>
                <c:manualLayout>
                  <c:x val="-0.13341900536058043"/>
                  <c:y val="-7.0986054454036621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tx1"/>
                        </a:solidFill>
                      </a:rPr>
                      <a:t>59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D43-4B95-AF01-0975ED1823F4}"/>
                </c:ext>
              </c:extLst>
            </c:dLbl>
            <c:dLbl>
              <c:idx val="1"/>
              <c:layout>
                <c:manualLayout>
                  <c:x val="0.12416473333651908"/>
                  <c:y val="1.0806564842045346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tx1"/>
                        </a:solidFill>
                      </a:rPr>
                      <a:t>36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D43-4B95-AF01-0975ED1823F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tx1"/>
                        </a:solidFill>
                      </a:rPr>
                      <a:t>4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D43-4B95-AF01-0975ED1823F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tx1"/>
                        </a:solidFill>
                      </a:rPr>
                      <a:t>1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D43-4B95-AF01-0975ED1823F4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Sheet3!$A$2:$A$5</c:f>
              <c:strCache>
                <c:ptCount val="4"/>
                <c:pt idx="0">
                  <c:v>Достаточно той еды, которую хотят есть</c:v>
                </c:pt>
                <c:pt idx="1">
                  <c:v>Достаточно еды, но не всегда той, которую хотят есть </c:v>
                </c:pt>
                <c:pt idx="2">
                  <c:v>Иногда недостаточно еды</c:v>
                </c:pt>
                <c:pt idx="3">
                  <c:v>Часто недостаточно еды</c:v>
                </c:pt>
              </c:strCache>
            </c:strRef>
          </c:cat>
          <c:val>
            <c:numRef>
              <c:f>Sheet3!$B$2:$B$5</c:f>
              <c:numCache>
                <c:formatCode>General</c:formatCode>
                <c:ptCount val="4"/>
                <c:pt idx="0">
                  <c:v>59</c:v>
                </c:pt>
                <c:pt idx="1">
                  <c:v>36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43-4B95-AF01-0975ED1823F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564800507454712"/>
          <c:y val="9.0336767833372134E-2"/>
          <c:w val="0.33855820354888844"/>
          <c:h val="0.8097751636467129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Лист1!$C$9</c:f>
              <c:strCache>
                <c:ptCount val="1"/>
                <c:pt idx="0">
                  <c:v>Несколько раз в день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Лист1!$B$10:$B$12</c:f>
              <c:strCache>
                <c:ptCount val="3"/>
                <c:pt idx="0">
                  <c:v>Женщины</c:v>
                </c:pt>
                <c:pt idx="1">
                  <c:v>Мужчины</c:v>
                </c:pt>
                <c:pt idx="2">
                  <c:v>Все респонденты</c:v>
                </c:pt>
              </c:strCache>
            </c:strRef>
          </c:cat>
          <c:val>
            <c:numRef>
              <c:f>Лист1!$C$10:$C$12</c:f>
              <c:numCache>
                <c:formatCode>General</c:formatCode>
                <c:ptCount val="3"/>
                <c:pt idx="0">
                  <c:v>78</c:v>
                </c:pt>
                <c:pt idx="1">
                  <c:v>81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E-4F25-829F-FB567CC19640}"/>
            </c:ext>
          </c:extLst>
        </c:ser>
        <c:ser>
          <c:idx val="1"/>
          <c:order val="1"/>
          <c:tx>
            <c:strRef>
              <c:f>Лист1!$D$9</c:f>
              <c:strCache>
                <c:ptCount val="1"/>
                <c:pt idx="0">
                  <c:v>Один раз в день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Лист1!$B$10:$B$12</c:f>
              <c:strCache>
                <c:ptCount val="3"/>
                <c:pt idx="0">
                  <c:v>Женщины</c:v>
                </c:pt>
                <c:pt idx="1">
                  <c:v>Мужчины</c:v>
                </c:pt>
                <c:pt idx="2">
                  <c:v>Все респонденты</c:v>
                </c:pt>
              </c:strCache>
            </c:strRef>
          </c:cat>
          <c:val>
            <c:numRef>
              <c:f>Лист1!$D$10:$D$12</c:f>
              <c:numCache>
                <c:formatCode>General</c:formatCode>
                <c:ptCount val="3"/>
                <c:pt idx="0">
                  <c:v>21</c:v>
                </c:pt>
                <c:pt idx="1">
                  <c:v>18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DE-4F25-829F-FB567CC19640}"/>
            </c:ext>
          </c:extLst>
        </c:ser>
        <c:ser>
          <c:idx val="2"/>
          <c:order val="2"/>
          <c:tx>
            <c:strRef>
              <c:f>Лист1!$E$9</c:f>
              <c:strCache>
                <c:ptCount val="1"/>
                <c:pt idx="0">
                  <c:v>Не принимают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3927053806704487E-2"/>
                  <c:y val="-1.374570446735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DE-4F25-829F-FB567CC19640}"/>
                </c:ext>
              </c:extLst>
            </c:dLbl>
            <c:dLbl>
              <c:idx val="1"/>
              <c:layout>
                <c:manualLayout>
                  <c:x val="3.39270538067044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DE-4F25-829F-FB567CC19640}"/>
                </c:ext>
              </c:extLst>
            </c:dLbl>
            <c:dLbl>
              <c:idx val="2"/>
              <c:layout>
                <c:manualLayout>
                  <c:x val="3.39270538067044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CDE-4F25-829F-FB567CC19640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Лист1!$B$10:$B$12</c:f>
              <c:strCache>
                <c:ptCount val="3"/>
                <c:pt idx="0">
                  <c:v>Женщины</c:v>
                </c:pt>
                <c:pt idx="1">
                  <c:v>Мужчины</c:v>
                </c:pt>
                <c:pt idx="2">
                  <c:v>Все респонденты</c:v>
                </c:pt>
              </c:strCache>
            </c:strRef>
          </c:cat>
          <c:val>
            <c:numRef>
              <c:f>Лист1!$E$10:$E$12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DE-4F25-829F-FB567CC19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143744"/>
        <c:axId val="152145280"/>
        <c:axId val="0"/>
      </c:bar3DChart>
      <c:catAx>
        <c:axId val="1521437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2145280"/>
        <c:crosses val="autoZero"/>
        <c:auto val="1"/>
        <c:lblAlgn val="ctr"/>
        <c:lblOffset val="100"/>
        <c:noMultiLvlLbl val="0"/>
      </c:catAx>
      <c:valAx>
        <c:axId val="152145280"/>
        <c:scaling>
          <c:orientation val="minMax"/>
          <c:max val="10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2143744"/>
        <c:crosses val="autoZero"/>
        <c:crossBetween val="between"/>
        <c:majorUnit val="20"/>
        <c:minorUnit val="4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025447040451196"/>
          <c:y val="4.5977011494252873E-2"/>
          <c:w val="0.46448368832524245"/>
          <c:h val="0.8409544261512765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Sheet1!$H$25</c:f>
              <c:strCache>
                <c:ptCount val="1"/>
                <c:pt idx="0">
                  <c:v>Завтракают перед выходом на работу/учёбу постоянно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Sheet1!$G$26:$G$28</c:f>
              <c:strCache>
                <c:ptCount val="3"/>
                <c:pt idx="0">
                  <c:v>Женщины</c:v>
                </c:pt>
                <c:pt idx="1">
                  <c:v>Мужчины</c:v>
                </c:pt>
                <c:pt idx="2">
                  <c:v>Все респонденты</c:v>
                </c:pt>
              </c:strCache>
            </c:strRef>
          </c:cat>
          <c:val>
            <c:numRef>
              <c:f>Sheet1!$H$26:$H$28</c:f>
              <c:numCache>
                <c:formatCode>General</c:formatCode>
                <c:ptCount val="3"/>
                <c:pt idx="0">
                  <c:v>67</c:v>
                </c:pt>
                <c:pt idx="1">
                  <c:v>71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5-4169-989C-AA9893F916D8}"/>
            </c:ext>
          </c:extLst>
        </c:ser>
        <c:ser>
          <c:idx val="1"/>
          <c:order val="1"/>
          <c:tx>
            <c:strRef>
              <c:f>Sheet1!$I$25</c:f>
              <c:strCache>
                <c:ptCount val="1"/>
                <c:pt idx="0">
                  <c:v>Завтракают перед выходом на работу/учёбу не каждый день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Sheet1!$G$26:$G$28</c:f>
              <c:strCache>
                <c:ptCount val="3"/>
                <c:pt idx="0">
                  <c:v>Женщины</c:v>
                </c:pt>
                <c:pt idx="1">
                  <c:v>Мужчины</c:v>
                </c:pt>
                <c:pt idx="2">
                  <c:v>Все респонденты</c:v>
                </c:pt>
              </c:strCache>
            </c:strRef>
          </c:cat>
          <c:val>
            <c:numRef>
              <c:f>Sheet1!$I$26:$I$28</c:f>
              <c:numCache>
                <c:formatCode>General</c:formatCode>
                <c:ptCount val="3"/>
                <c:pt idx="0">
                  <c:v>16</c:v>
                </c:pt>
                <c:pt idx="1">
                  <c:v>14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D5-4169-989C-AA9893F916D8}"/>
            </c:ext>
          </c:extLst>
        </c:ser>
        <c:ser>
          <c:idx val="2"/>
          <c:order val="2"/>
          <c:tx>
            <c:strRef>
              <c:f>Sheet1!$J$25</c:f>
              <c:strCache>
                <c:ptCount val="1"/>
                <c:pt idx="0">
                  <c:v>Не завтракают перед выходом на работу/учёбу 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Sheet1!$G$26:$G$28</c:f>
              <c:strCache>
                <c:ptCount val="3"/>
                <c:pt idx="0">
                  <c:v>Женщины</c:v>
                </c:pt>
                <c:pt idx="1">
                  <c:v>Мужчины</c:v>
                </c:pt>
                <c:pt idx="2">
                  <c:v>Все респонденты</c:v>
                </c:pt>
              </c:strCache>
            </c:strRef>
          </c:cat>
          <c:val>
            <c:numRef>
              <c:f>Sheet1!$J$26:$J$28</c:f>
              <c:numCache>
                <c:formatCode>General</c:formatCode>
                <c:ptCount val="3"/>
                <c:pt idx="0">
                  <c:v>16</c:v>
                </c:pt>
                <c:pt idx="1">
                  <c:v>14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D5-4169-989C-AA9893F916D8}"/>
            </c:ext>
          </c:extLst>
        </c:ser>
        <c:ser>
          <c:idx val="3"/>
          <c:order val="3"/>
          <c:tx>
            <c:strRef>
              <c:f>Sheet1!$K$25</c:f>
              <c:strCache>
                <c:ptCount val="1"/>
                <c:pt idx="0">
                  <c:v>Выходят на работу/учёбу во второй половине дня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809370237688475E-2"/>
                  <c:y val="7.24068318190933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D5-4169-989C-AA9893F916D8}"/>
                </c:ext>
              </c:extLst>
            </c:dLbl>
            <c:dLbl>
              <c:idx val="1"/>
              <c:layout>
                <c:manualLayout>
                  <c:x val="2.9795155790289695E-2"/>
                  <c:y val="-8.35945663531870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9D5-4169-989C-AA9893F916D8}"/>
                </c:ext>
              </c:extLst>
            </c:dLbl>
            <c:dLbl>
              <c:idx val="2"/>
              <c:layout>
                <c:manualLayout>
                  <c:x val="2.5538704963105452E-2"/>
                  <c:y val="-1.2539184952978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9D5-4169-989C-AA9893F916D8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Sheet1!$G$26:$G$28</c:f>
              <c:strCache>
                <c:ptCount val="3"/>
                <c:pt idx="0">
                  <c:v>Женщины</c:v>
                </c:pt>
                <c:pt idx="1">
                  <c:v>Мужчины</c:v>
                </c:pt>
                <c:pt idx="2">
                  <c:v>Все респонденты</c:v>
                </c:pt>
              </c:strCache>
            </c:strRef>
          </c:cat>
          <c:val>
            <c:numRef>
              <c:f>Sheet1!$K$26:$K$28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D5-4169-989C-AA9893F91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561344"/>
        <c:axId val="151562880"/>
        <c:axId val="0"/>
      </c:bar3DChart>
      <c:catAx>
        <c:axId val="151561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1562880"/>
        <c:crosses val="autoZero"/>
        <c:auto val="1"/>
        <c:lblAlgn val="ctr"/>
        <c:lblOffset val="100"/>
        <c:noMultiLvlLbl val="0"/>
      </c:catAx>
      <c:valAx>
        <c:axId val="1515628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1561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60141850066979"/>
          <c:y val="0.19767317486568098"/>
          <c:w val="0.33083221361148551"/>
          <c:h val="0.5459194793633250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890841819032857"/>
          <c:y val="0.12723656458270038"/>
          <c:w val="0.62271382414704379"/>
          <c:h val="0.6850895026578165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0.82151</cdr:x>
      <cdr:y>0.7934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84576" y="43204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0.7114</cdr:x>
      <cdr:y>0.83277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3952" y="3384376"/>
          <a:ext cx="914400" cy="679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0.68182</cdr:x>
      <cdr:y>0.775</cdr:y>
    </cdr:from>
    <cdr:to>
      <cdr:x>0.97042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0240" y="381642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0.65453</cdr:x>
      <cdr:y>0.775</cdr:y>
    </cdr:from>
    <cdr:to>
      <cdr:x>0.94314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73796" y="37444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0.77071</cdr:x>
      <cdr:y>0.42002</cdr:y>
    </cdr:from>
    <cdr:to>
      <cdr:x>0.89405</cdr:x>
      <cdr:y>0.49246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99778" y="1404952"/>
          <a:ext cx="432062" cy="24230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0.03464</cdr:x>
      <cdr:y>0.90244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886" y="2664296"/>
          <a:ext cx="35638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0.14178</cdr:x>
      <cdr:y>0.90244</cdr:y>
    </cdr:from>
    <cdr:to>
      <cdr:x>0.94149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3422" y="2664296"/>
          <a:ext cx="29523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0.27832</cdr:x>
      <cdr:y>0.80306</cdr:y>
    </cdr:from>
    <cdr:to>
      <cdr:x>0.80043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27477" y="2370884"/>
          <a:ext cx="1927530" cy="5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0.2198</cdr:x>
      <cdr:y>0.69028</cdr:y>
    </cdr:from>
    <cdr:to>
      <cdr:x>0.46749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11453" y="26608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0.31281</cdr:x>
      <cdr:y>0.80306</cdr:y>
    </cdr:from>
    <cdr:to>
      <cdr:x>0.56049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54807" y="2370884"/>
          <a:ext cx="914400" cy="5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0.18079</cdr:x>
      <cdr:y>0.92501</cdr:y>
    </cdr:from>
    <cdr:to>
      <cdr:x>1</cdr:x>
      <cdr:y>0.99818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7438" y="2730924"/>
          <a:ext cx="302433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Не принимали                         </a:t>
          </a:r>
          <a:r>
            <a:rPr lang="ru-RU" sz="1100" dirty="0" err="1" smtClean="0"/>
            <a:t>Принимали</a:t>
          </a:r>
          <a:r>
            <a:rPr lang="ru-RU" sz="1100" dirty="0" smtClean="0"/>
            <a:t>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0.17627</cdr:x>
      <cdr:y>0.9494</cdr:y>
    </cdr:from>
    <cdr:to>
      <cdr:x>0.21528</cdr:x>
      <cdr:y>0.97379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50752" y="2802932"/>
          <a:ext cx="144016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0.13726</cdr:x>
      <cdr:y>0.9494</cdr:y>
    </cdr:from>
    <cdr:to>
      <cdr:x>0.17627</cdr:x>
      <cdr:y>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 flipH="1">
          <a:off x="506735" y="2802932"/>
          <a:ext cx="144016" cy="14939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      </a:t>
          </a:r>
          <a:endParaRPr lang="ru-RU" dirty="0"/>
        </a:p>
      </cdr:txBody>
    </cdr:sp>
  </cdr:relSizeAnchor>
  <cdr:relSizeAnchor xmlns:cdr="http://schemas.openxmlformats.org/drawingml/2006/chartDrawing">
    <cdr:from>
      <cdr:x>0.58588</cdr:x>
      <cdr:y>0.9494</cdr:y>
    </cdr:from>
    <cdr:to>
      <cdr:x>0.62489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 flipH="1">
          <a:off x="2162919" y="2802932"/>
          <a:ext cx="144016" cy="14939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      </a:t>
          </a: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DC461-003F-4B23-98CF-1F2B6DC24CA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4F1C6-2FC0-49F7-AAAD-F654C1C25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00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F1C6-2FC0-49F7-AAAD-F654C1C2507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5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F1C6-2FC0-49F7-AAAD-F654C1C2507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61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F1C6-2FC0-49F7-AAAD-F654C1C2507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4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F1C6-2FC0-49F7-AAAD-F654C1C2507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20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1B15-997F-429F-8062-18528B162A00}" type="datetime1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МУРМАНСКСТАТ,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8537-9101-4757-BFA7-6AFCDA03E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80007"/>
      </p:ext>
    </p:extLst>
  </p:cSld>
  <p:clrMapOvr>
    <a:masterClrMapping/>
  </p:clrMapOvr>
  <p:transition spd="slow" advClick="0" advTm="1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311-4896-4966-A842-EE20BA1F9C85}" type="datetime1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МУРМАНСКСТАТ,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8537-9101-4757-BFA7-6AFCDA03E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12113"/>
      </p:ext>
    </p:extLst>
  </p:cSld>
  <p:clrMapOvr>
    <a:masterClrMapping/>
  </p:clrMapOvr>
  <p:transition spd="slow" advClick="0" advTm="1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A993-9206-4570-A96D-25CEB671E199}" type="datetime1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МУРМАНСКСТАТ,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8537-9101-4757-BFA7-6AFCDA03E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66116"/>
      </p:ext>
    </p:extLst>
  </p:cSld>
  <p:clrMapOvr>
    <a:masterClrMapping/>
  </p:clrMapOvr>
  <p:transition spd="slow" advClick="0" advTm="1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ADA8-B05B-4199-9FB1-781E94F19AD9}" type="datetime1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МУРМАНСКСТАТ,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8537-9101-4757-BFA7-6AFCDA03E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429643"/>
      </p:ext>
    </p:extLst>
  </p:cSld>
  <p:clrMapOvr>
    <a:masterClrMapping/>
  </p:clrMapOvr>
  <p:transition spd="slow" advClick="0" advTm="1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A354-68D9-4555-A538-70DD489ADE02}" type="datetime1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МУРМАНСКСТАТ,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8537-9101-4757-BFA7-6AFCDA03E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77154"/>
      </p:ext>
    </p:extLst>
  </p:cSld>
  <p:clrMapOvr>
    <a:masterClrMapping/>
  </p:clrMapOvr>
  <p:transition spd="slow" advClick="0" advTm="1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5DA8-F51D-4393-8BA8-B9C4B4007387}" type="datetime1">
              <a:rPr lang="ru-RU" smtClean="0"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МУРМАНСКСТАТ,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8537-9101-4757-BFA7-6AFCDA03E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66345"/>
      </p:ext>
    </p:extLst>
  </p:cSld>
  <p:clrMapOvr>
    <a:masterClrMapping/>
  </p:clrMapOvr>
  <p:transition spd="slow" advClick="0" advTm="1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C5C2-A019-4A61-A45A-1A27D898CDB3}" type="datetime1">
              <a:rPr lang="ru-RU" smtClean="0"/>
              <a:t>03.10.2016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МУРМАНСКСТАТ, 2015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8537-9101-4757-BFA7-6AFCDA03E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43017"/>
      </p:ext>
    </p:extLst>
  </p:cSld>
  <p:clrMapOvr>
    <a:masterClrMapping/>
  </p:clrMapOvr>
  <p:transition spd="slow" advClick="0" advTm="1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C190-33A0-43E6-BFC8-01B61FEC7EC2}" type="datetime1">
              <a:rPr lang="ru-RU" smtClean="0"/>
              <a:t>03.10.2016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МУРМАНСКСТАТ, 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8537-9101-4757-BFA7-6AFCDA03E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21965"/>
      </p:ext>
    </p:extLst>
  </p:cSld>
  <p:clrMapOvr>
    <a:masterClrMapping/>
  </p:clrMapOvr>
  <p:transition spd="slow" advClick="0" advTm="1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CA15-C247-4661-A83D-61B6C940A6FB}" type="datetime1">
              <a:rPr lang="ru-RU" smtClean="0"/>
              <a:t>03.10.2016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МУРМАНСКСТАТ, 2015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8537-9101-4757-BFA7-6AFCDA03E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63943"/>
      </p:ext>
    </p:extLst>
  </p:cSld>
  <p:clrMapOvr>
    <a:masterClrMapping/>
  </p:clrMapOvr>
  <p:transition spd="slow" advClick="0" advTm="1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9653-87E2-45FE-97EC-CDC61B59CADB}" type="datetime1">
              <a:rPr lang="ru-RU" smtClean="0"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МУРМАНСКСТАТ,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8537-9101-4757-BFA7-6AFCDA03E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49342"/>
      </p:ext>
    </p:extLst>
  </p:cSld>
  <p:clrMapOvr>
    <a:masterClrMapping/>
  </p:clrMapOvr>
  <p:transition spd="slow" advClick="0" advTm="1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08E3-9815-44CF-AA5D-61FC508DF7E9}" type="datetime1">
              <a:rPr lang="ru-RU" smtClean="0"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МУРМАНСКСТАТ,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8537-9101-4757-BFA7-6AFCDA03E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08166"/>
      </p:ext>
    </p:extLst>
  </p:cSld>
  <p:clrMapOvr>
    <a:masterClrMapping/>
  </p:clrMapOvr>
  <p:transition spd="slow" advClick="0" advTm="1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08D3-1CD4-4210-9404-FA743B6988F9}" type="datetime1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МУРМАНСКСТАТ,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D8537-9101-4757-BFA7-6AFCDA03E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8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 advClick="0" advTm="15000">
    <p:wip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9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10" Type="http://schemas.openxmlformats.org/officeDocument/2006/relationships/chart" Target="../charts/chart14.xml"/><Relationship Id="rId4" Type="http://schemas.openxmlformats.org/officeDocument/2006/relationships/chart" Target="../charts/chart10.xml"/><Relationship Id="rId9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2520" y="1916832"/>
            <a:ext cx="7668757" cy="3744416"/>
          </a:xfrm>
        </p:spPr>
        <p:txBody>
          <a:bodyPr>
            <a:normAutofit/>
          </a:bodyPr>
          <a:lstStyle/>
          <a:p>
            <a:endParaRPr lang="ru-RU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99" y="98072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ФЕДЕРАЛЬНАЯ СЛУЖБА ГОСУДАРСТВЕННОЙ СТАТИСТИКИ</a:t>
            </a:r>
          </a:p>
          <a:p>
            <a:pPr algn="ctr"/>
            <a:r>
              <a:rPr lang="ru-RU" sz="1400" b="1" dirty="0" smtClean="0"/>
              <a:t>ТЕРРИТОРИАЛЬНЫЙ ОРГАН ФЕДЕРАЛЬНОЙСЛУЖБЫ </a:t>
            </a:r>
          </a:p>
          <a:p>
            <a:pPr algn="ctr"/>
            <a:r>
              <a:rPr lang="ru-RU" sz="1400" b="1" dirty="0" smtClean="0"/>
              <a:t>ГОСУДАРСТВЕННОЙ СТАТИСТИКИ ПО МУРМАНСКОЙ ОБЛАСТИ</a:t>
            </a:r>
            <a:endParaRPr lang="ru-RU" sz="1400" b="1" dirty="0"/>
          </a:p>
        </p:txBody>
      </p:sp>
      <p:pic>
        <p:nvPicPr>
          <p:cNvPr id="2050" name="Picture 2" descr="http://www.gks.ru/free_doc/new_site/inspection/Image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7"/>
            <a:ext cx="1087256" cy="10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23451" y="2276872"/>
            <a:ext cx="8269251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400" b="1" cap="none" spc="50" dirty="0" smtClean="0">
              <a:ln w="11430"/>
              <a:solidFill>
                <a:srgbClr val="0099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cap="none" spc="50" dirty="0" smtClean="0">
                <a:ln w="11430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ВЫБОРОЧНОЕ НАБЛЮДЕНИЕ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«РАЦИОН ПИТАНИЯ НАСЕЛЕНИЯ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МУРМАНСКОЙ ОБЛАСТИ»</a:t>
            </a:r>
          </a:p>
          <a:p>
            <a:pPr algn="ctr"/>
            <a:endParaRPr lang="ru-RU" sz="4400" b="1" spc="50" dirty="0" smtClean="0">
              <a:ln w="11430"/>
              <a:solidFill>
                <a:srgbClr val="0099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588223" y="6356350"/>
            <a:ext cx="2259969" cy="365125"/>
          </a:xfrm>
        </p:spPr>
        <p:txBody>
          <a:bodyPr/>
          <a:lstStyle/>
          <a:p>
            <a:r>
              <a:rPr lang="ru-RU" b="1" dirty="0" smtClean="0"/>
              <a:t>                 МУРМАНСКСТАТ,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022860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579350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ЧАСТОТА ПОТРЕБЛЕНИЯ ОТДЕЛЬНЫХ ПРОДУКТОВ ПИТАНИЯ 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У ЛИЦ СТАРШЕ 14 ЛЕТ</a:t>
            </a:r>
            <a:r>
              <a:rPr lang="ru-RU" sz="2000" baseline="30000" dirty="0" smtClean="0">
                <a:solidFill>
                  <a:schemeClr val="accent3">
                    <a:lumMod val="50000"/>
                  </a:schemeClr>
                </a:solidFill>
              </a:rPr>
              <a:t>1)</a:t>
            </a:r>
          </a:p>
          <a:p>
            <a:pPr marL="0" indent="0" algn="ctr">
              <a:buNone/>
            </a:pPr>
            <a:r>
              <a:rPr lang="ru-RU" sz="1600" dirty="0"/>
              <a:t>в процентах от общего числа соответствующей группы</a:t>
            </a:r>
          </a:p>
          <a:p>
            <a:pPr marL="0" indent="0">
              <a:buNone/>
            </a:pPr>
            <a:endParaRPr lang="ru-RU" sz="16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92D050"/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92D050"/>
                </a:solidFill>
              </a:rPr>
              <a:t> </a:t>
            </a:r>
            <a:r>
              <a:rPr lang="ru-RU" sz="1600" dirty="0" smtClean="0">
                <a:solidFill>
                  <a:srgbClr val="92D050"/>
                </a:solidFill>
              </a:rPr>
              <a:t>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16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ru-RU" sz="1200" dirty="0" smtClean="0">
              <a:solidFill>
                <a:srgbClr val="92D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i="1" baseline="30000" dirty="0" smtClean="0"/>
              <a:t>1) </a:t>
            </a:r>
            <a:r>
              <a:rPr lang="ru-RU" sz="1200" i="1" dirty="0" smtClean="0"/>
              <a:t>Не приведены данные по лицам, которые  употребляют указанные продукты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i="1" dirty="0" smtClean="0"/>
              <a:t>    один раз в месяц или </a:t>
            </a:r>
            <a:r>
              <a:rPr lang="en-US" sz="1200" i="1" dirty="0" smtClean="0"/>
              <a:t> </a:t>
            </a:r>
            <a:r>
              <a:rPr lang="ru-RU" sz="1200" i="1" dirty="0" smtClean="0"/>
              <a:t>реже или практически не употребляют.</a:t>
            </a:r>
            <a:endParaRPr lang="ru-RU" sz="1200" i="1" baseline="30000" dirty="0" smtClean="0"/>
          </a:p>
          <a:p>
            <a:pPr marL="0" indent="0">
              <a:buNone/>
            </a:pPr>
            <a:endParaRPr lang="ru-RU" sz="10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ru-RU" sz="10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ru-RU" sz="1000" dirty="0">
              <a:solidFill>
                <a:srgbClr val="92D05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064482"/>
              </p:ext>
            </p:extLst>
          </p:nvPr>
        </p:nvGraphicFramePr>
        <p:xfrm>
          <a:off x="539552" y="1988840"/>
          <a:ext cx="3476626" cy="285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205970"/>
              </p:ext>
            </p:extLst>
          </p:nvPr>
        </p:nvGraphicFramePr>
        <p:xfrm>
          <a:off x="5004048" y="2204864"/>
          <a:ext cx="347186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805652"/>
              </p:ext>
            </p:extLst>
          </p:nvPr>
        </p:nvGraphicFramePr>
        <p:xfrm>
          <a:off x="3779912" y="2420888"/>
          <a:ext cx="1656184" cy="692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Молоко и кисломолочные продукты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426615"/>
              </p:ext>
            </p:extLst>
          </p:nvPr>
        </p:nvGraphicFramePr>
        <p:xfrm>
          <a:off x="3779912" y="3140968"/>
          <a:ext cx="1656184" cy="615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5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Рыба (отварная, жареная, солёная, копчёная)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143399"/>
              </p:ext>
            </p:extLst>
          </p:nvPr>
        </p:nvGraphicFramePr>
        <p:xfrm>
          <a:off x="3779912" y="3789040"/>
          <a:ext cx="1656184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Фрукты свежие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5628" y="5013176"/>
            <a:ext cx="7842795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     Несколько раз в месяц                      Один раз в неделю                           Ежедневно или несколько раз  в неделю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4022" y="5082425"/>
            <a:ext cx="108012" cy="13849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95886" y="5082425"/>
            <a:ext cx="144016" cy="1384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88421" y="5066954"/>
            <a:ext cx="144016" cy="1384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277095"/>
              </p:ext>
            </p:extLst>
          </p:nvPr>
        </p:nvGraphicFramePr>
        <p:xfrm>
          <a:off x="755576" y="1768619"/>
          <a:ext cx="2952328" cy="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Домохозяйства, имеющие детей </a:t>
                      </a:r>
                      <a:endParaRPr lang="ru-RU" sz="14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в </a:t>
                      </a:r>
                      <a:r>
                        <a:rPr lang="ru-RU" sz="1400" u="none" strike="noStrike" dirty="0">
                          <a:effectLst/>
                        </a:rPr>
                        <a:t>возрасте до 18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989818"/>
              </p:ext>
            </p:extLst>
          </p:nvPr>
        </p:nvGraphicFramePr>
        <p:xfrm>
          <a:off x="5508104" y="1628800"/>
          <a:ext cx="2880320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Домохозяйства, не имеющие </a:t>
                      </a:r>
                      <a:r>
                        <a:rPr lang="ru-RU" sz="1400" u="none" strike="noStrike" dirty="0" smtClean="0">
                          <a:effectLst/>
                        </a:rPr>
                        <a:t>детей</a:t>
                      </a:r>
                    </a:p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в возрасте до 18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611560" y="5587305"/>
            <a:ext cx="540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6588224" y="6356350"/>
            <a:ext cx="2376264" cy="365125"/>
          </a:xfrm>
        </p:spPr>
        <p:txBody>
          <a:bodyPr/>
          <a:lstStyle/>
          <a:p>
            <a:r>
              <a:rPr lang="ru-RU" b="1" dirty="0" smtClean="0"/>
              <a:t>                    МУРМАНСКСТАТ,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58242092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301608" cy="583264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ЧАСТОТА ПОТРЕБЛЕНИЯ ОТДЕЛЬНЫХ ПРОДУКТОВ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ПИТАНИЯ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У ЛИЦ СТАРШЕ 14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ЛЕТ</a:t>
            </a:r>
            <a:r>
              <a:rPr lang="ru-RU" sz="2000" baseline="30000" dirty="0" smtClean="0">
                <a:solidFill>
                  <a:schemeClr val="accent3">
                    <a:lumMod val="50000"/>
                  </a:schemeClr>
                </a:solidFill>
              </a:rPr>
              <a:t>1)</a:t>
            </a:r>
            <a:endParaRPr lang="ru-RU" sz="2000" baseline="30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600" dirty="0"/>
              <a:t>в процентах от общего числа соответствующей группы</a:t>
            </a:r>
          </a:p>
          <a:p>
            <a:pPr marL="0" indent="0">
              <a:buNone/>
            </a:pPr>
            <a:endParaRPr lang="ru-RU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458671"/>
              </p:ext>
            </p:extLst>
          </p:nvPr>
        </p:nvGraphicFramePr>
        <p:xfrm>
          <a:off x="251520" y="2276872"/>
          <a:ext cx="3562350" cy="2890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454342"/>
              </p:ext>
            </p:extLst>
          </p:nvPr>
        </p:nvGraphicFramePr>
        <p:xfrm>
          <a:off x="5364088" y="2348880"/>
          <a:ext cx="3238500" cy="28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210795"/>
              </p:ext>
            </p:extLst>
          </p:nvPr>
        </p:nvGraphicFramePr>
        <p:xfrm>
          <a:off x="3700629" y="4149080"/>
          <a:ext cx="1728192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Торты, шоколад (вкл. конфеты)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051510"/>
              </p:ext>
            </p:extLst>
          </p:nvPr>
        </p:nvGraphicFramePr>
        <p:xfrm>
          <a:off x="3707904" y="3356992"/>
          <a:ext cx="172819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Сладкие газированные напитки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10358"/>
              </p:ext>
            </p:extLst>
          </p:nvPr>
        </p:nvGraphicFramePr>
        <p:xfrm>
          <a:off x="3712064" y="2564904"/>
          <a:ext cx="172819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Картофельные чипсы, сухарики, крендельки и т.п.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988963"/>
              </p:ext>
            </p:extLst>
          </p:nvPr>
        </p:nvGraphicFramePr>
        <p:xfrm>
          <a:off x="611560" y="1916832"/>
          <a:ext cx="3024336" cy="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Домохозяйства, имеющие детей </a:t>
                      </a:r>
                      <a:endParaRPr lang="ru-RU" sz="14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в </a:t>
                      </a:r>
                      <a:r>
                        <a:rPr lang="ru-RU" sz="1400" u="none" strike="noStrike" dirty="0">
                          <a:effectLst/>
                        </a:rPr>
                        <a:t>возрасте до 18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45107"/>
              </p:ext>
            </p:extLst>
          </p:nvPr>
        </p:nvGraphicFramePr>
        <p:xfrm>
          <a:off x="5436096" y="1844824"/>
          <a:ext cx="3024336" cy="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Домохозяйства, не имеющие </a:t>
                      </a:r>
                      <a:r>
                        <a:rPr lang="ru-RU" sz="1400" u="none" strike="noStrike" dirty="0" smtClean="0">
                          <a:effectLst/>
                        </a:rPr>
                        <a:t>детей</a:t>
                      </a:r>
                    </a:p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в возрасте до 18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75556" y="5127302"/>
            <a:ext cx="81369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1200" dirty="0" smtClean="0"/>
              <a:t>          Несколько </a:t>
            </a:r>
            <a:r>
              <a:rPr lang="ru-RU" sz="1200" dirty="0"/>
              <a:t>раз в месяц                      Один раз в неделю          </a:t>
            </a:r>
            <a:r>
              <a:rPr lang="ru-RU" sz="1200" dirty="0" smtClean="0"/>
              <a:t>                     Ежедневно </a:t>
            </a:r>
            <a:r>
              <a:rPr lang="ru-RU" sz="1200" dirty="0"/>
              <a:t>или несколько раз  в неделю  </a:t>
            </a:r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r>
              <a:rPr lang="ru-RU" sz="1200" i="1" baseline="30000" dirty="0"/>
              <a:t>1) </a:t>
            </a:r>
            <a:r>
              <a:rPr lang="ru-RU" sz="1200" i="1" dirty="0"/>
              <a:t>Не приведены данные по лицам, которые  употребляют указанные продукты</a:t>
            </a:r>
          </a:p>
          <a:p>
            <a:r>
              <a:rPr lang="ru-RU" sz="1200" i="1" dirty="0"/>
              <a:t>  </a:t>
            </a:r>
            <a:r>
              <a:rPr lang="ru-RU" sz="1200" i="1" dirty="0" smtClean="0"/>
              <a:t>  один </a:t>
            </a:r>
            <a:r>
              <a:rPr lang="ru-RU" sz="1200" i="1" dirty="0"/>
              <a:t>раз в месяц </a:t>
            </a:r>
            <a:r>
              <a:rPr lang="ru-RU" sz="1200" i="1" dirty="0" smtClean="0"/>
              <a:t>или </a:t>
            </a:r>
            <a:r>
              <a:rPr lang="ru-RU" sz="1200" i="1" dirty="0"/>
              <a:t>реже или практически не употребляют.</a:t>
            </a:r>
            <a:endParaRPr lang="ru-RU" sz="1200" i="1" baseline="30000" dirty="0"/>
          </a:p>
          <a:p>
            <a:r>
              <a:rPr lang="ru-RU" sz="1200" dirty="0" smtClean="0"/>
              <a:t>    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52120" y="5265325"/>
            <a:ext cx="144016" cy="1384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90553" y="5238421"/>
            <a:ext cx="144016" cy="1384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91922" y="5242622"/>
            <a:ext cx="171020" cy="14690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83568" y="5725951"/>
            <a:ext cx="5256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5940152" y="6356350"/>
            <a:ext cx="2952328" cy="365125"/>
          </a:xfrm>
        </p:spPr>
        <p:txBody>
          <a:bodyPr/>
          <a:lstStyle/>
          <a:p>
            <a:r>
              <a:rPr lang="ru-RU" dirty="0" smtClean="0"/>
              <a:t>                                 </a:t>
            </a:r>
            <a:r>
              <a:rPr lang="ru-RU" b="1" dirty="0" smtClean="0"/>
              <a:t>МУРМАНСКСТАТ,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90757255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ПИТАНИЕ ВНЕ ДОМА ЛИЦ В ВОЗРАСТЕ 14 ЛЕТ И БОЛЕЕ</a:t>
            </a:r>
          </a:p>
          <a:p>
            <a:pPr marL="720000" indent="0" algn="ctr">
              <a:buNone/>
            </a:pPr>
            <a:r>
              <a:rPr lang="ru-RU" sz="1600" dirty="0" smtClean="0"/>
              <a:t>в процентах </a:t>
            </a:r>
            <a:endParaRPr lang="ru-RU" sz="2000" dirty="0" smtClean="0"/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i="1" dirty="0" smtClean="0"/>
          </a:p>
          <a:p>
            <a:pPr marL="0" indent="0" algn="ctr">
              <a:buNone/>
            </a:pPr>
            <a:endParaRPr lang="ru-RU" sz="2000" i="1" dirty="0" smtClean="0"/>
          </a:p>
          <a:p>
            <a:pPr marL="0" indent="0">
              <a:buNone/>
            </a:pPr>
            <a:endParaRPr lang="ru-RU" sz="1200" i="1" dirty="0" smtClean="0"/>
          </a:p>
          <a:p>
            <a:pPr marL="0" indent="0">
              <a:buNone/>
            </a:pPr>
            <a:endParaRPr lang="ru-RU" sz="2000" i="1" dirty="0"/>
          </a:p>
        </p:txBody>
      </p:sp>
      <p:graphicFrame>
        <p:nvGraphicFramePr>
          <p:cNvPr id="1024" name="Таблица 10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431603"/>
              </p:ext>
            </p:extLst>
          </p:nvPr>
        </p:nvGraphicFramePr>
        <p:xfrm>
          <a:off x="611560" y="2837706"/>
          <a:ext cx="8136904" cy="32735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0112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Посещали</a:t>
                      </a:r>
                    </a:p>
                    <a:p>
                      <a:pPr algn="ctr"/>
                      <a:r>
                        <a:rPr lang="ru-RU" sz="1400" dirty="0" smtClean="0"/>
                        <a:t> кафе, рестораны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Посещали предприятия быстрого обслуживания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Покупали </a:t>
                      </a:r>
                    </a:p>
                    <a:p>
                      <a:pPr algn="ctr"/>
                      <a:r>
                        <a:rPr lang="ru-RU" sz="1400" dirty="0" smtClean="0"/>
                        <a:t>еду на улице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23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070">
                <a:tc>
                  <a:txBody>
                    <a:bodyPr/>
                    <a:lstStyle/>
                    <a:p>
                      <a:pPr marL="90000">
                        <a:tabLst>
                          <a:tab pos="180000" algn="l"/>
                          <a:tab pos="216000" algn="l"/>
                        </a:tabLst>
                      </a:pPr>
                      <a:r>
                        <a:rPr lang="ru-RU" sz="1200" dirty="0" smtClean="0"/>
                        <a:t>один или несколько раз в неделю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070">
                <a:tc>
                  <a:txBody>
                    <a:bodyPr/>
                    <a:lstStyle/>
                    <a:p>
                      <a:pPr marL="9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000" algn="l"/>
                          <a:tab pos="216000" algn="l"/>
                        </a:tabLst>
                        <a:defRPr/>
                      </a:pPr>
                      <a:r>
                        <a:rPr lang="ru-RU" sz="1200" dirty="0" smtClean="0"/>
                        <a:t>один или несколько раз в месяц</a:t>
                      </a:r>
                    </a:p>
                    <a:p>
                      <a:pPr marL="90000">
                        <a:tabLst>
                          <a:tab pos="180000" algn="l"/>
                          <a:tab pos="216000" algn="l"/>
                        </a:tabLst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098">
                <a:tc>
                  <a:txBody>
                    <a:bodyPr/>
                    <a:lstStyle/>
                    <a:p>
                      <a:pPr marL="9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000" algn="l"/>
                          <a:tab pos="216000" algn="l"/>
                        </a:tabLst>
                        <a:defRPr/>
                      </a:pPr>
                      <a:r>
                        <a:rPr lang="ru-RU" sz="1200" dirty="0" smtClean="0"/>
                        <a:t>один раз в несколько месяцев или реже</a:t>
                      </a:r>
                    </a:p>
                    <a:p>
                      <a:pPr marL="90000">
                        <a:tabLst>
                          <a:tab pos="180000" algn="l"/>
                          <a:tab pos="216000" algn="l"/>
                        </a:tabLst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pic>
        <p:nvPicPr>
          <p:cNvPr id="2050" name="Picture 2" descr="http://tse1.mm.bing.net/th?id=OIP.M1b60f2a5d2e16d2c46ab5225b4d384a9o0&amp;w=230&amp;h=170&amp;rs=1&amp;pcl=dddddd&amp;pid=1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4" y="980728"/>
            <a:ext cx="2449388" cy="179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356350"/>
            <a:ext cx="2736304" cy="365125"/>
          </a:xfrm>
        </p:spPr>
        <p:txBody>
          <a:bodyPr/>
          <a:lstStyle/>
          <a:p>
            <a:r>
              <a:rPr lang="ru-RU" b="1" dirty="0" smtClean="0"/>
              <a:t>                               МУРМАНСКСТАТ,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81316772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37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72008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ru-RU" sz="800" dirty="0" smtClean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ОЦЕНКА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ДОМАШНИМИ ХОЗЯЙСТВАМИ УРОВНЯ ПИТАНИЯ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ЗА ПОСЛЕДНИЙ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ГОД</a:t>
            </a:r>
          </a:p>
          <a:p>
            <a:pPr marL="0" indent="0" algn="ctr">
              <a:buNone/>
            </a:pPr>
            <a:r>
              <a:rPr lang="ru-RU" sz="1600" dirty="0" smtClean="0"/>
              <a:t>в процентах от общего числа соответствующей группы</a:t>
            </a: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                                                               </a:t>
            </a:r>
            <a:r>
              <a:rPr lang="en-US" sz="1600" b="1" dirty="0" smtClean="0">
                <a:solidFill>
                  <a:srgbClr val="FF0000"/>
                </a:solidFill>
              </a:rPr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20                                 29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13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2000" dirty="0" smtClean="0"/>
              <a:t>                                                        </a:t>
            </a:r>
            <a:r>
              <a:rPr lang="en-US" sz="2000" dirty="0" smtClean="0"/>
              <a:t>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11                                 8                             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19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    </a:t>
            </a:r>
            <a:r>
              <a:rPr lang="en-US" sz="1600" dirty="0" smtClean="0"/>
              <a:t>   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69                                63                          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  68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617734" y="2060848"/>
            <a:ext cx="1728192" cy="72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Все домохозяйства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948264" y="2070770"/>
            <a:ext cx="1656184" cy="7821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Домохозяйства, состоящие из пенсионеров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725136" y="2060848"/>
            <a:ext cx="1728192" cy="72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Домохозяйства, имеющие детей в возрасте до 18 лет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601510" y="3019246"/>
            <a:ext cx="2016224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УЛУЧШИЛОСЬ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>
            <a:off x="671013" y="4077072"/>
            <a:ext cx="2016224" cy="64807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УХУДШИЛОСЬ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sp>
        <p:nvSpPr>
          <p:cNvPr id="51" name="Стрелка вправо 50"/>
          <p:cNvSpPr/>
          <p:nvPr/>
        </p:nvSpPr>
        <p:spPr>
          <a:xfrm>
            <a:off x="627086" y="5229200"/>
            <a:ext cx="2016224" cy="100811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ОСТАЛОСЬ БЕЗ ИЗМЕНЕНИЙ </a:t>
            </a:r>
            <a:endParaRPr lang="ru-RU" sz="1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300192" y="6356350"/>
            <a:ext cx="2448272" cy="365125"/>
          </a:xfrm>
        </p:spPr>
        <p:txBody>
          <a:bodyPr/>
          <a:lstStyle/>
          <a:p>
            <a:r>
              <a:rPr lang="ru-RU" b="1" dirty="0" smtClean="0"/>
              <a:t>                       МУРМАНСКСТАТ, 2015</a:t>
            </a:r>
            <a:endParaRPr lang="ru-RU" b="1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-14436"/>
            <a:ext cx="9144000" cy="5486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smtClean="0"/>
              <a:t>РАЦИОН ПИТАНИЯ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6070433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ОЦЕНКА ДОМАШНИМИ ХОЗЯЙСТВАМИ ДОСТАТОЧНОСТИ ПИТАНИЯ</a:t>
            </a:r>
          </a:p>
          <a:p>
            <a:pPr marL="0" indent="0" algn="ctr">
              <a:buNone/>
            </a:pPr>
            <a:r>
              <a:rPr lang="ru-RU" sz="1600" dirty="0" smtClean="0"/>
              <a:t>в процентах от общего числа опрошенных домохозяйств</a:t>
            </a:r>
          </a:p>
          <a:p>
            <a:pPr marL="0" indent="0" algn="ctr">
              <a:buNone/>
            </a:pPr>
            <a:endParaRPr lang="ru-RU" sz="1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432023"/>
              </p:ext>
            </p:extLst>
          </p:nvPr>
        </p:nvGraphicFramePr>
        <p:xfrm>
          <a:off x="971600" y="1484784"/>
          <a:ext cx="7416824" cy="442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12160" y="6356350"/>
            <a:ext cx="2808312" cy="365125"/>
          </a:xfrm>
        </p:spPr>
        <p:txBody>
          <a:bodyPr/>
          <a:lstStyle/>
          <a:p>
            <a:r>
              <a:rPr lang="ru-RU" b="1" dirty="0" smtClean="0"/>
              <a:t>                                 МУРМАНСКСТАТ,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795956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ЕСТЬ</a:t>
            </a:r>
            <a:r>
              <a:rPr lang="ru-RU" sz="1800" b="1" dirty="0" smtClean="0">
                <a:solidFill>
                  <a:srgbClr val="C00000"/>
                </a:solidFill>
              </a:rPr>
              <a:t> ВОЗМОЖНОСТЬ (ПРИ НАЛИЧИИ ЖЕЛАНИЯ) ПОТРЕБЛЕНИЯ ЧЕРЕЗ ДЕНЬ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НЕТ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ВОЗМОЖНОСТИ (ПРИ НАЛИЧИИ ЖЕЛАНИЯ) ПОТРЕБЛЕНИЯ ЧЕРЕЗ ДЕНЬ</a:t>
            </a: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301473"/>
              </p:ext>
            </p:extLst>
          </p:nvPr>
        </p:nvGraphicFramePr>
        <p:xfrm>
          <a:off x="827583" y="1052737"/>
          <a:ext cx="7560842" cy="172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9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6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 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домохозяйства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Домохозяйства, имеющие детей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до </a:t>
                      </a:r>
                      <a:r>
                        <a:rPr lang="ru-RU" sz="1400" dirty="0">
                          <a:effectLst/>
                        </a:rPr>
                        <a:t>18 лет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Домохозяйства, состоящие из пенсионеров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84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еды </a:t>
                      </a:r>
                      <a:r>
                        <a:rPr lang="ru-RU" sz="1400" dirty="0">
                          <a:effectLst/>
                        </a:rPr>
                        <a:t>с мясом, птицей или рыбой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81%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89%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64%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99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фруктов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81%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91%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64%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459401"/>
              </p:ext>
            </p:extLst>
          </p:nvPr>
        </p:nvGraphicFramePr>
        <p:xfrm>
          <a:off x="827585" y="3789039"/>
          <a:ext cx="7560839" cy="165618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89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9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домохозяйства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Домохозяйства, имеющие детей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до </a:t>
                      </a:r>
                      <a:r>
                        <a:rPr lang="ru-RU" sz="1400" dirty="0">
                          <a:effectLst/>
                        </a:rPr>
                        <a:t>18 лет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Домохозяйства, состоящие из пенсионеров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9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еды </a:t>
                      </a:r>
                      <a:r>
                        <a:rPr lang="ru-RU" sz="1400" dirty="0">
                          <a:effectLst/>
                        </a:rPr>
                        <a:t>с мясом, птицей или </a:t>
                      </a:r>
                      <a:r>
                        <a:rPr lang="ru-RU" sz="1400" dirty="0" smtClean="0">
                          <a:effectLst/>
                        </a:rPr>
                        <a:t>рыбой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19%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11%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36%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9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фруктов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19%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9%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36%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6356350"/>
            <a:ext cx="2952328" cy="365125"/>
          </a:xfrm>
        </p:spPr>
        <p:txBody>
          <a:bodyPr/>
          <a:lstStyle/>
          <a:p>
            <a:r>
              <a:rPr lang="ru-RU" dirty="0" smtClean="0"/>
              <a:t>                                     </a:t>
            </a:r>
            <a:r>
              <a:rPr lang="ru-RU" b="1" dirty="0" smtClean="0"/>
              <a:t>МУРМАНСКСТАТ,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1087787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РЕГУЛЯРНОСТЬ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ПРИЁМА ГОРЯЧЕЙ ПИЩИ (НЕ СЧИТАЯ ГОРЯЧИХ НАПИТКОВ) РЕСПОНДЕНТАМИ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ВОЗРАСТЕ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14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ЛЕТ 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БОЛЕЕ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/>
              <a:t>в процентах от общего числа соответствующей группы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04248" y="6356350"/>
            <a:ext cx="2016224" cy="365125"/>
          </a:xfrm>
        </p:spPr>
        <p:txBody>
          <a:bodyPr/>
          <a:lstStyle/>
          <a:p>
            <a:r>
              <a:rPr lang="ru-RU" b="1" dirty="0" smtClean="0"/>
              <a:t>МУРМАНСКСТАТ, 2015</a:t>
            </a:r>
            <a:endParaRPr lang="ru-RU" b="1" dirty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492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smtClean="0"/>
              <a:t>РАЦИОН ПИТАНИЯ</a:t>
            </a:r>
            <a:endParaRPr lang="ru-RU" sz="24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685175"/>
              </p:ext>
            </p:extLst>
          </p:nvPr>
        </p:nvGraphicFramePr>
        <p:xfrm>
          <a:off x="899592" y="1772816"/>
          <a:ext cx="734481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379101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РЕГУЛЯРНОСТЬ ПРИЁМА ЗАВТРАКОВ РЕСПОНДЕНТАМИ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В ВОЗРАСТЕ  8 ЛЕТ И БОЛЕЕ, ЗАНЯТЫХ В ЭКОНОМИКЕ ИЛИ ОБУЧАЮЩИХСЯ В ОБРАЗОВАТЕЛЬНЫХ ОРГАНИЗАЦИЯХ</a:t>
            </a:r>
          </a:p>
          <a:p>
            <a:pPr marL="0" indent="0" algn="ctr">
              <a:buNone/>
            </a:pPr>
            <a:r>
              <a:rPr lang="ru-RU" sz="1600" dirty="0" smtClean="0"/>
              <a:t>в процентах от общего числа соответствующей группы</a:t>
            </a:r>
          </a:p>
          <a:p>
            <a:pPr marL="0" indent="0" algn="ctr">
              <a:buNone/>
            </a:pPr>
            <a:endParaRPr lang="ru-RU" sz="16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444208" y="6356350"/>
            <a:ext cx="2376264" cy="365125"/>
          </a:xfrm>
        </p:spPr>
        <p:txBody>
          <a:bodyPr/>
          <a:lstStyle/>
          <a:p>
            <a:r>
              <a:rPr lang="ru-RU" b="1" dirty="0" smtClean="0"/>
              <a:t>                   МУРМАНСКСТАТ, 2015</a:t>
            </a:r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372851"/>
              </p:ext>
            </p:extLst>
          </p:nvPr>
        </p:nvGraphicFramePr>
        <p:xfrm>
          <a:off x="755576" y="1844824"/>
          <a:ext cx="7632848" cy="414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6530720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РАСПРЕДЕЛЕНИЕ ЛИЦ В ВОЗРАСТЕ 14 ЛЕТ И БОЛЕЕ ПО ЧАСТОТЕ СЛЕДОВАНИЯ ДИЕТОЛОГИЧЕСКИМ ОГРАНИЧЕНИЯМ</a:t>
            </a:r>
          </a:p>
          <a:p>
            <a:pPr marL="0" indent="0" algn="ctr">
              <a:buNone/>
            </a:pPr>
            <a:r>
              <a:rPr lang="ru-RU" sz="1600" dirty="0"/>
              <a:t>в процентах от общего числа соответствующей </a:t>
            </a:r>
            <a:r>
              <a:rPr lang="ru-RU" sz="1600" dirty="0" smtClean="0"/>
              <a:t>группы</a:t>
            </a:r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372200" y="6356350"/>
            <a:ext cx="2304256" cy="365125"/>
          </a:xfrm>
        </p:spPr>
        <p:txBody>
          <a:bodyPr/>
          <a:lstStyle/>
          <a:p>
            <a:r>
              <a:rPr lang="ru-RU" b="1" dirty="0" smtClean="0"/>
              <a:t>                МУРМАНСКСТАТ, 2015</a:t>
            </a: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09075" cy="4762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614630"/>
              </p:ext>
            </p:extLst>
          </p:nvPr>
        </p:nvGraphicFramePr>
        <p:xfrm>
          <a:off x="539553" y="1556792"/>
          <a:ext cx="8208911" cy="4392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Все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респонденты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Мужчины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Женщины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21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210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указали, что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210"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подсаливают пищу, которую едят - 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79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79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79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79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210">
                <a:tc>
                  <a:txBody>
                    <a:bodyPr/>
                    <a:lstStyle/>
                    <a:p>
                      <a:pPr marL="26987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никогда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79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79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79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79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210">
                <a:tc>
                  <a:txBody>
                    <a:bodyPr/>
                    <a:lstStyle/>
                    <a:p>
                      <a:pPr marL="26987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время от времени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79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79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79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79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210">
                <a:tc>
                  <a:txBody>
                    <a:bodyPr/>
                    <a:lstStyle/>
                    <a:p>
                      <a:pPr marL="26987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редко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79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79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79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79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420"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предпочитают нежирную пищу (или едят рыбу или птицу вместо мяса) - 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79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79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79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79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210">
                <a:tc>
                  <a:txBody>
                    <a:bodyPr/>
                    <a:lstStyle/>
                    <a:p>
                      <a:pPr marL="26987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почти всегда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210">
                <a:tc>
                  <a:txBody>
                    <a:bodyPr/>
                    <a:lstStyle/>
                    <a:p>
                      <a:pPr marL="26987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время от времени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210">
                <a:tc>
                  <a:txBody>
                    <a:bodyPr/>
                    <a:lstStyle/>
                    <a:p>
                      <a:pPr marL="26987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редко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8420"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потребляют нежирное молоко или </a:t>
                      </a:r>
                    </a:p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молочные продукты - 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72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67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75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210">
                <a:tc>
                  <a:txBody>
                    <a:bodyPr/>
                    <a:lstStyle/>
                    <a:p>
                      <a:pPr marL="26987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почти всегда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37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210">
                <a:tc>
                  <a:txBody>
                    <a:bodyPr/>
                    <a:lstStyle/>
                    <a:p>
                      <a:pPr marL="26987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время от времени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20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22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210">
                <a:tc>
                  <a:txBody>
                    <a:bodyPr/>
                    <a:lstStyle/>
                    <a:p>
                      <a:pPr marL="26987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редко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825596"/>
              </p:ext>
            </p:extLst>
          </p:nvPr>
        </p:nvGraphicFramePr>
        <p:xfrm>
          <a:off x="539552" y="3933056"/>
          <a:ext cx="82089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      </a:t>
                      </a:r>
                      <a:r>
                        <a:rPr lang="ru-RU" sz="1600" dirty="0" smtClean="0">
                          <a:effectLst/>
                        </a:rPr>
                        <a:t>почти всегда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41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493896"/>
              </p:ext>
            </p:extLst>
          </p:nvPr>
        </p:nvGraphicFramePr>
        <p:xfrm>
          <a:off x="539552" y="5157192"/>
          <a:ext cx="82089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      </a:t>
                      </a:r>
                      <a:r>
                        <a:rPr lang="ru-RU" sz="1600" dirty="0" smtClean="0">
                          <a:effectLst/>
                        </a:rPr>
                        <a:t>почти всегда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7380312" y="3933056"/>
            <a:ext cx="0" cy="2880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380312" y="5157192"/>
            <a:ext cx="0" cy="2880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111978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853745"/>
              </p:ext>
            </p:extLst>
          </p:nvPr>
        </p:nvGraphicFramePr>
        <p:xfrm>
          <a:off x="457200" y="1700808"/>
          <a:ext cx="8435280" cy="4591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1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7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Все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респонденты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Мужчины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Женщины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02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024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указали, что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047"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используют низкокалорийную заправку </a:t>
                      </a:r>
                    </a:p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салата вместо обычной - 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61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55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65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024">
                <a:tc>
                  <a:txBody>
                    <a:bodyPr/>
                    <a:lstStyle/>
                    <a:p>
                      <a:pPr marL="26987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почти всегда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18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024">
                <a:tc>
                  <a:txBody>
                    <a:bodyPr/>
                    <a:lstStyle/>
                    <a:p>
                      <a:pPr marL="26987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время от времени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024">
                <a:tc>
                  <a:txBody>
                    <a:bodyPr/>
                    <a:lstStyle/>
                    <a:p>
                      <a:pPr marL="26987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редко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18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047"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едят на десерт фрукты вместо высококалорийных кондитерских изделий - 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B5CD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81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B5CD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78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B5CD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83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B5CD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024">
                <a:tc>
                  <a:txBody>
                    <a:bodyPr/>
                    <a:lstStyle/>
                    <a:p>
                      <a:pPr marL="26987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почти всегда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B5CD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38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B5CD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B5CD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B5CD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024">
                <a:tc>
                  <a:txBody>
                    <a:bodyPr/>
                    <a:lstStyle/>
                    <a:p>
                      <a:pPr marL="26987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время от времени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B5CD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B5CD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</a:t>
                      </a:r>
                      <a:r>
                        <a:rPr lang="en-US" sz="1400" b="1" dirty="0" smtClean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B5CD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B5CD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024">
                <a:tc>
                  <a:txBody>
                    <a:bodyPr/>
                    <a:lstStyle/>
                    <a:p>
                      <a:pPr marL="269875" algn="just"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редко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B5CD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18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B5CD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23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B5CD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rgbClr val="B5CD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Почти всегда следуют, по крайней мере,  одному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из перечисленных диетологических ограничений</a:t>
                      </a:r>
                    </a:p>
                  </a:txBody>
                  <a:tcPr marL="857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76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67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82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5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Никогда не следуют ни одному из перечисленных диетологических ограничений</a:t>
                      </a:r>
                    </a:p>
                    <a:p>
                      <a:pPr marL="180000" algn="just">
                        <a:spcAft>
                          <a:spcPts val="60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525" marR="5852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516216" y="6356350"/>
            <a:ext cx="2448272" cy="365125"/>
          </a:xfrm>
        </p:spPr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b="1" dirty="0" smtClean="0"/>
              <a:t>МУРМАНСКСТАТ, 2015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48680"/>
            <a:ext cx="8208912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dirty="0">
                <a:solidFill>
                  <a:srgbClr val="9BBB59">
                    <a:lumMod val="75000"/>
                  </a:srgbClr>
                </a:solidFill>
              </a:rPr>
              <a:t>РАСПРЕДЕЛЕНИЕ ЛИЦ В ВОЗРАСТЕ 14 ЛЕТ И БОЛЕЕ ПО ЧАСТОТЕ СЛЕДОВАНИЯ ДИЕТОЛОГИЧЕСКИМ ОГРАНИЧЕНИЯМ</a:t>
            </a:r>
          </a:p>
          <a:p>
            <a:pPr lvl="0" algn="ctr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</a:rPr>
              <a:t>в процентах от общего числа соответствующей группы</a:t>
            </a:r>
          </a:p>
        </p:txBody>
      </p:sp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40466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smtClean="0"/>
              <a:t>РАЦИОН ПИТАНИЯ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737322"/>
              </p:ext>
            </p:extLst>
          </p:nvPr>
        </p:nvGraphicFramePr>
        <p:xfrm>
          <a:off x="467544" y="3140968"/>
          <a:ext cx="84249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     </a:t>
                      </a:r>
                      <a:r>
                        <a:rPr lang="ru-RU" sz="1600" dirty="0" smtClean="0">
                          <a:effectLst/>
                        </a:rPr>
                        <a:t>почти всегда</a:t>
                      </a:r>
                      <a:r>
                        <a:rPr lang="en-US" sz="1600" dirty="0" smtClean="0">
                          <a:effectLst/>
                        </a:rPr>
                        <a:t>                                                                         </a:t>
                      </a:r>
                      <a:r>
                        <a:rPr lang="en-US" sz="1600" dirty="0" smtClean="0"/>
                        <a:t>26                          18                          31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946108"/>
              </p:ext>
            </p:extLst>
          </p:nvPr>
        </p:nvGraphicFramePr>
        <p:xfrm>
          <a:off x="467544" y="4293096"/>
          <a:ext cx="84249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     </a:t>
                      </a:r>
                      <a:r>
                        <a:rPr lang="ru-RU" sz="1600" dirty="0" smtClean="0">
                          <a:effectLst/>
                        </a:rPr>
                        <a:t>почти всегда</a:t>
                      </a:r>
                      <a:r>
                        <a:rPr lang="en-US" sz="1600" dirty="0" smtClean="0">
                          <a:effectLst/>
                        </a:rPr>
                        <a:t>                                                                         </a:t>
                      </a:r>
                      <a:r>
                        <a:rPr lang="en-US" sz="1600" dirty="0" smtClean="0"/>
                        <a:t>38                          30                          44</a:t>
                      </a:r>
                      <a:endParaRPr lang="ru-RU" sz="1600" dirty="0"/>
                    </a:p>
                  </a:txBody>
                  <a:tcP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714466"/>
              </p:ext>
            </p:extLst>
          </p:nvPr>
        </p:nvGraphicFramePr>
        <p:xfrm>
          <a:off x="467544" y="5589240"/>
          <a:ext cx="8424936" cy="65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1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Никогда не следуют ни одному из перечисленных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диетологических ограничений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                                                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600" dirty="0" smtClean="0"/>
                        <a:t>                            3                             1</a:t>
                      </a:r>
                      <a:endParaRPr lang="ru-RU" sz="1600" dirty="0"/>
                    </a:p>
                  </a:txBody>
                  <a:tcP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769458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glow rad="127000">
              <a:schemeClr val="accent1">
                <a:alpha val="27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85000" lnSpcReduction="20000"/>
          </a:bodyPr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endParaRPr lang="ru-RU" sz="3400" dirty="0" smtClean="0"/>
          </a:p>
          <a:p>
            <a:pPr marL="0" indent="0" algn="ctr">
              <a:buNone/>
            </a:pPr>
            <a:r>
              <a:rPr lang="ru-RU" sz="3300" b="1" dirty="0" smtClean="0"/>
              <a:t>составная часть системы федеральных статистических наблюдений по социально-демографическим проблемам. </a:t>
            </a:r>
          </a:p>
          <a:p>
            <a:pPr marL="0" indent="0" algn="ctr">
              <a:buNone/>
            </a:pPr>
            <a:r>
              <a:rPr lang="ru-RU" sz="3100" b="1" dirty="0" smtClean="0">
                <a:ea typeface="+mj-ea"/>
                <a:cs typeface="+mj-cs"/>
              </a:rPr>
              <a:t>Постановление </a:t>
            </a:r>
            <a:r>
              <a:rPr lang="ru-RU" sz="3100" b="1" dirty="0">
                <a:ea typeface="+mj-ea"/>
                <a:cs typeface="+mj-cs"/>
              </a:rPr>
              <a:t>Правительства Российской Федерации</a:t>
            </a:r>
            <a:br>
              <a:rPr lang="ru-RU" sz="3100" b="1" dirty="0">
                <a:ea typeface="+mj-ea"/>
                <a:cs typeface="+mj-cs"/>
              </a:rPr>
            </a:br>
            <a:r>
              <a:rPr lang="ru-RU" sz="3100" b="1" dirty="0">
                <a:ea typeface="+mj-ea"/>
                <a:cs typeface="+mj-cs"/>
              </a:rPr>
              <a:t>от 27 ноября 2010 г. № 946 </a:t>
            </a:r>
            <a:endParaRPr lang="ru-RU" sz="3100" b="1" dirty="0" smtClean="0"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3100" b="1" dirty="0" smtClean="0">
                <a:ea typeface="+mj-ea"/>
                <a:cs typeface="+mj-cs"/>
              </a:rPr>
              <a:t>«</a:t>
            </a:r>
            <a:r>
              <a:rPr lang="ru-RU" sz="3100" b="1" dirty="0">
                <a:ea typeface="+mj-ea"/>
                <a:cs typeface="+mj-cs"/>
              </a:rPr>
              <a:t>Об организации в Российской Федерации системы федеральных статистических наблюдений по социально-демографическим проблемам и мониторинга экономических потерь от смертности, заболеваемости и </a:t>
            </a:r>
            <a:r>
              <a:rPr lang="ru-RU" sz="3100" b="1" dirty="0" err="1">
                <a:ea typeface="+mj-ea"/>
                <a:cs typeface="+mj-cs"/>
              </a:rPr>
              <a:t>инвалидизации</a:t>
            </a:r>
            <a:r>
              <a:rPr lang="ru-RU" sz="3100" b="1" dirty="0">
                <a:ea typeface="+mj-ea"/>
                <a:cs typeface="+mj-cs"/>
              </a:rPr>
              <a:t> населения»</a:t>
            </a:r>
            <a:r>
              <a:rPr lang="en-US" sz="3100" b="1" dirty="0">
                <a:ea typeface="+mj-ea"/>
                <a:cs typeface="+mj-cs"/>
              </a:rPr>
              <a:t> </a:t>
            </a:r>
            <a:r>
              <a:rPr lang="ru-RU" sz="3400" b="1" dirty="0">
                <a:ea typeface="+mj-ea"/>
                <a:cs typeface="+mj-cs"/>
              </a:rPr>
              <a:t/>
            </a:r>
            <a:br>
              <a:rPr lang="ru-RU" sz="3400" b="1" dirty="0">
                <a:ea typeface="+mj-ea"/>
                <a:cs typeface="+mj-cs"/>
              </a:rPr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endParaRPr lang="ru-RU" sz="3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620688"/>
            <a:ext cx="9144000" cy="151216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Выборочное наблюдение рациона питания населения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927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372200" y="6356350"/>
            <a:ext cx="2448272" cy="365125"/>
          </a:xfrm>
        </p:spPr>
        <p:txBody>
          <a:bodyPr/>
          <a:lstStyle/>
          <a:p>
            <a:r>
              <a:rPr lang="ru-RU" b="1" dirty="0" smtClean="0"/>
              <a:t>                      МУРМАНСКСТАТ</a:t>
            </a:r>
            <a:r>
              <a:rPr lang="ru-RU" dirty="0" smtClean="0"/>
              <a:t>, </a:t>
            </a:r>
            <a:r>
              <a:rPr lang="ru-RU" b="1" dirty="0" smtClean="0"/>
              <a:t>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42411079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Autofit/>
          </a:bodyPr>
          <a:lstStyle/>
          <a:p>
            <a:pPr marL="540000"/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/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/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     </a:t>
            </a:r>
            <a:r>
              <a:rPr lang="en-US" sz="1800" b="1" dirty="0" smtClean="0">
                <a:solidFill>
                  <a:srgbClr val="C00000"/>
                </a:solidFill>
              </a:rPr>
              <a:t/>
            </a:r>
            <a:br>
              <a:rPr lang="en-US" sz="18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ОЦЕНКА ЛИЦАМИ В ВОЗРАСТЕ 14 ЛЕТ И БОЛЕЕ 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СТЕПЕНИ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ВАЖНОСТИ  СЛЕДОВАНИЯ ОСНОВНЫМ ПРИНЦИПАМ ЗДОРОВОГО ПИТАНИЯ</a:t>
            </a:r>
            <a:r>
              <a:rPr lang="ru-RU" sz="2000" b="1" dirty="0" smtClean="0">
                <a:solidFill>
                  <a:srgbClr val="0000CC"/>
                </a:solidFill>
              </a:rPr>
              <a:t/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dirty="0"/>
              <a:t>в </a:t>
            </a:r>
            <a:r>
              <a:rPr lang="ru-RU" sz="1600" dirty="0" smtClean="0"/>
              <a:t>процентах от общего числа соответствующей группы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ВЫБОР РАЦИОНА С ПОНИЖЕННЫМ СОДЕРЖАНИЕМ ЖИРОВ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3322712" cy="576064"/>
          </a:xfrm>
        </p:spPr>
        <p:txBody>
          <a:bodyPr>
            <a:noAutofit/>
          </a:bodyPr>
          <a:lstStyle/>
          <a:p>
            <a:pPr algn="ctr"/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200" dirty="0" smtClean="0"/>
              <a:t>РЕСПОНДЕНТЫ </a:t>
            </a:r>
          </a:p>
          <a:p>
            <a:pPr algn="ctr"/>
            <a:r>
              <a:rPr lang="ru-RU" sz="1200" dirty="0" smtClean="0"/>
              <a:t>В ТРУДОСПОСОБНОМ ВОЗРАСТЕ</a:t>
            </a: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99992" y="2492896"/>
            <a:ext cx="4464495" cy="432048"/>
          </a:xfrm>
        </p:spPr>
        <p:txBody>
          <a:bodyPr>
            <a:normAutofit fontScale="25000" lnSpcReduction="20000"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pPr algn="ctr"/>
            <a:endParaRPr lang="ru-RU" sz="4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4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4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4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4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4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r>
              <a:rPr lang="ru-RU" sz="4800" dirty="0" smtClean="0"/>
              <a:t>РЕСПОНДЕНТЫ  </a:t>
            </a:r>
          </a:p>
          <a:p>
            <a:pPr algn="ctr"/>
            <a:r>
              <a:rPr lang="ru-RU" sz="4800" dirty="0" smtClean="0"/>
              <a:t>СТАРШЕ ТРУДОСПОСОБНОГО ВОЗРАСТА</a:t>
            </a:r>
            <a:endParaRPr lang="ru-RU" sz="4800" dirty="0"/>
          </a:p>
          <a:p>
            <a:endParaRPr lang="ru-RU" sz="4800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88831989"/>
              </p:ext>
            </p:extLst>
          </p:nvPr>
        </p:nvGraphicFramePr>
        <p:xfrm>
          <a:off x="5364088" y="2853580"/>
          <a:ext cx="4392488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1385427"/>
              </p:ext>
            </p:extLst>
          </p:nvPr>
        </p:nvGraphicFramePr>
        <p:xfrm>
          <a:off x="755576" y="2276872"/>
          <a:ext cx="475252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smtClean="0"/>
              <a:t>РАЦИОН ПИТАНИЯ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118762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789464"/>
              </p:ext>
            </p:extLst>
          </p:nvPr>
        </p:nvGraphicFramePr>
        <p:xfrm>
          <a:off x="827584" y="2780928"/>
          <a:ext cx="32575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246280"/>
              </p:ext>
            </p:extLst>
          </p:nvPr>
        </p:nvGraphicFramePr>
        <p:xfrm>
          <a:off x="623528" y="2852936"/>
          <a:ext cx="32575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991244"/>
              </p:ext>
            </p:extLst>
          </p:nvPr>
        </p:nvGraphicFramePr>
        <p:xfrm>
          <a:off x="467544" y="2636912"/>
          <a:ext cx="482453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654577"/>
              </p:ext>
            </p:extLst>
          </p:nvPr>
        </p:nvGraphicFramePr>
        <p:xfrm>
          <a:off x="5148064" y="2780928"/>
          <a:ext cx="388843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588224" y="6356350"/>
            <a:ext cx="2232248" cy="365125"/>
          </a:xfrm>
        </p:spPr>
        <p:txBody>
          <a:bodyPr/>
          <a:lstStyle/>
          <a:p>
            <a:r>
              <a:rPr lang="ru-RU" b="1" dirty="0" smtClean="0"/>
              <a:t>             МУРМАНСКСТАТ,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89747581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8316416" cy="1063392"/>
          </a:xfrm>
        </p:spPr>
        <p:txBody>
          <a:bodyPr>
            <a:normAutofit fontScale="90000"/>
          </a:bodyPr>
          <a:lstStyle/>
          <a:p>
            <a:pPr marL="432000"/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ОЦЕНКА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ЛИЦАМИ В ВОЗРАСТЕ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14 ЛЕТ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И БОЛЕЕ 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СТЕПЕНИ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ВАЖНОСТИ СЛЕДОВАНИЯ ОСНОВНЫМ ПРИНЦИПАМ ЗДОРОВОГО ПИТАНИЯ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dirty="0"/>
              <a:t>в процентах от общего числа соответствующей группы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060848"/>
            <a:ext cx="3312368" cy="792088"/>
          </a:xfrm>
        </p:spPr>
        <p:txBody>
          <a:bodyPr>
            <a:noAutofit/>
          </a:bodyPr>
          <a:lstStyle/>
          <a:p>
            <a:pPr algn="ctr"/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200" dirty="0" smtClean="0"/>
              <a:t>РЕСПОНДЕНТЫ </a:t>
            </a:r>
          </a:p>
          <a:p>
            <a:pPr algn="ctr"/>
            <a:r>
              <a:rPr lang="ru-RU" sz="1200" dirty="0" smtClean="0"/>
              <a:t>В </a:t>
            </a:r>
            <a:r>
              <a:rPr lang="ru-RU" sz="1200" dirty="0"/>
              <a:t>ТРУДОСПОСОБНОМ ВОЗРАСТЕ</a:t>
            </a:r>
          </a:p>
          <a:p>
            <a:pPr algn="ctr"/>
            <a:endParaRPr lang="ru-RU" sz="1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6096" y="1988840"/>
            <a:ext cx="3131840" cy="864096"/>
          </a:xfrm>
        </p:spPr>
        <p:txBody>
          <a:bodyPr>
            <a:noAutofit/>
          </a:bodyPr>
          <a:lstStyle/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800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</a:t>
            </a:r>
          </a:p>
          <a:p>
            <a:r>
              <a:rPr lang="en-US" sz="800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</a:t>
            </a:r>
          </a:p>
          <a:p>
            <a:r>
              <a:rPr lang="en-US" sz="800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</a:t>
            </a:r>
          </a:p>
          <a:p>
            <a:endParaRPr lang="ru-RU" sz="8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1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1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1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1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200" dirty="0" smtClean="0"/>
              <a:t>РЕСПОНДЕНТЫ  </a:t>
            </a:r>
          </a:p>
          <a:p>
            <a:r>
              <a:rPr lang="ru-RU" sz="1200" dirty="0" smtClean="0"/>
              <a:t>СТАРШЕ </a:t>
            </a:r>
            <a:r>
              <a:rPr lang="ru-RU" sz="1200" dirty="0"/>
              <a:t>ТРУДОСПОСОБНОГО ВОЗРАСТА</a:t>
            </a:r>
          </a:p>
          <a:p>
            <a:endParaRPr lang="ru-RU" sz="12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5915043"/>
              </p:ext>
            </p:extLst>
          </p:nvPr>
        </p:nvGraphicFramePr>
        <p:xfrm>
          <a:off x="395536" y="2276872"/>
          <a:ext cx="5122912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46314840"/>
              </p:ext>
            </p:extLst>
          </p:nvPr>
        </p:nvGraphicFramePr>
        <p:xfrm>
          <a:off x="4860032" y="2348880"/>
          <a:ext cx="4041775" cy="4104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" y="459944"/>
            <a:ext cx="140364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smtClean="0"/>
              <a:t>РАЦИОН ПИТАНИЯ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170080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ВЫБОР РАЦИОНА С ПОНИЖЕННЫМ СОДЕРЖАНИЕМ САХАРА</a:t>
            </a: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724128" y="6356350"/>
            <a:ext cx="2880320" cy="365125"/>
          </a:xfrm>
        </p:spPr>
        <p:txBody>
          <a:bodyPr/>
          <a:lstStyle/>
          <a:p>
            <a:r>
              <a:rPr lang="ru-RU" dirty="0" smtClean="0"/>
              <a:t>                                   </a:t>
            </a:r>
            <a:r>
              <a:rPr lang="ru-RU" b="1" dirty="0" smtClean="0"/>
              <a:t>МУРМАНСКСТАТ,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73942576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720" y="548680"/>
            <a:ext cx="7378080" cy="100811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ОЦЕНКА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ЛИЦАМИ В ВОЗРАСТЕ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14 ЛЕТ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И БОЛЕЕ 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СТЕПЕНИ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ВАЖНОСТИ СЛЕДОВАНИЯ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ОСНОВНЫМ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ПРИНЦИПАМ ЗДОРОВОГО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ПИТАНИЯ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dirty="0"/>
              <a:t>в процентах от общего числа соответствующей группы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ВЫБОР РАЦИОНА, </a:t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ВКЛЮЧАЮЩЕГО ДОСТАТОЧНОЕ КОЛИЧЕСТВО ФРУКТОВ И ОВОЩЕЙ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051078"/>
              </p:ext>
            </p:extLst>
          </p:nvPr>
        </p:nvGraphicFramePr>
        <p:xfrm>
          <a:off x="-396552" y="2924944"/>
          <a:ext cx="5495528" cy="366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8104" y="2636912"/>
            <a:ext cx="3528391" cy="720080"/>
          </a:xfrm>
        </p:spPr>
        <p:txBody>
          <a:bodyPr>
            <a:noAutofit/>
          </a:bodyPr>
          <a:lstStyle/>
          <a:p>
            <a:endParaRPr lang="ru-RU" sz="1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1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2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200" dirty="0" smtClean="0"/>
              <a:t>         </a:t>
            </a:r>
          </a:p>
          <a:p>
            <a:pPr algn="ctr"/>
            <a:endParaRPr lang="ru-RU" sz="1200" dirty="0"/>
          </a:p>
          <a:p>
            <a:pPr algn="ctr">
              <a:spcBef>
                <a:spcPts val="0"/>
              </a:spcBef>
            </a:pPr>
            <a:r>
              <a:rPr lang="ru-RU" sz="1200" dirty="0" smtClean="0"/>
              <a:t>  РЕСПОНДЕНТЫ </a:t>
            </a:r>
          </a:p>
          <a:p>
            <a:pPr algn="ctr">
              <a:spcBef>
                <a:spcPts val="0"/>
              </a:spcBef>
            </a:pPr>
            <a:r>
              <a:rPr lang="ru-RU" sz="1200" dirty="0" smtClean="0"/>
              <a:t> </a:t>
            </a:r>
            <a:r>
              <a:rPr lang="ru-RU" sz="1200" dirty="0"/>
              <a:t>СТАРШЕ ТРУДОСПОСОБНОГО ВОЗРАСТА</a:t>
            </a:r>
          </a:p>
          <a:p>
            <a:endParaRPr lang="ru-RU" sz="12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6372741"/>
              </p:ext>
            </p:extLst>
          </p:nvPr>
        </p:nvGraphicFramePr>
        <p:xfrm>
          <a:off x="5076056" y="2708920"/>
          <a:ext cx="3672408" cy="359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467544" y="2636912"/>
            <a:ext cx="3316238" cy="720080"/>
          </a:xfrm>
        </p:spPr>
        <p:txBody>
          <a:bodyPr>
            <a:noAutofit/>
          </a:bodyPr>
          <a:lstStyle/>
          <a:p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1200" dirty="0" smtClean="0"/>
              <a:t>РЕСПОНДЕНТЫ </a:t>
            </a:r>
          </a:p>
          <a:p>
            <a:pPr algn="ctr">
              <a:spcBef>
                <a:spcPts val="0"/>
              </a:spcBef>
            </a:pPr>
            <a:r>
              <a:rPr lang="ru-RU" sz="1200" dirty="0" smtClean="0"/>
              <a:t>В </a:t>
            </a:r>
            <a:r>
              <a:rPr lang="ru-RU" sz="1200" dirty="0"/>
              <a:t>ТРУДОСПОСОБНОМ ВОЗРАСТЕ</a:t>
            </a:r>
          </a:p>
          <a:p>
            <a:endParaRPr lang="ru-RU" sz="12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smtClean="0"/>
              <a:t>РАЦИОН ПИТАНИЯ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" y="548680"/>
            <a:ext cx="1463080" cy="130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300192" y="6356350"/>
            <a:ext cx="2520280" cy="365125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b="1" dirty="0" smtClean="0"/>
              <a:t>МУРМАНСКСТАТ,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64084224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476672"/>
            <a:ext cx="8769152" cy="579350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САМООЦЕНКА ЛИЦАМИ В ВОЗРАСТЕ 14 ЛЕТ И БОЛЕЕ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СОСТОЯНИЯ СВОЕГО ЗДОРОВЬЯ ПО СТЕПЕНИ ФИЗИЧЕСКОЙ АКТИВНОСТИ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/>
              <a:t>в процентах от общего числа соответствующей группы</a:t>
            </a:r>
            <a:endParaRPr lang="ru-RU" sz="18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ЗА ПОСЛЕДНИЙ ГОД СОСТОЯНИЕ ИХ ЗДОРОВЬЯ</a:t>
            </a:r>
          </a:p>
          <a:p>
            <a:pPr marL="0" indent="0" algn="ctr">
              <a:buNone/>
            </a:pPr>
            <a:r>
              <a:rPr lang="ru-RU" sz="2000" b="1" dirty="0" smtClean="0"/>
              <a:t>       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/>
              <a:t>                      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/>
              <a:t>                                                               </a:t>
            </a:r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743107"/>
              </p:ext>
            </p:extLst>
          </p:nvPr>
        </p:nvGraphicFramePr>
        <p:xfrm>
          <a:off x="467544" y="1772816"/>
          <a:ext cx="8064895" cy="40324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03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231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Все респонденты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в том числе по степени активности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269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лёгкая и средняя степень активности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высокая степень активности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71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Всего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231">
                <a:tc>
                  <a:txBody>
                    <a:bodyPr/>
                    <a:lstStyle/>
                    <a:p>
                      <a:pPr marL="90000"/>
                      <a:r>
                        <a:rPr lang="ru-RU" sz="1600" dirty="0" smtClean="0"/>
                        <a:t>по самооценке состояния </a:t>
                      </a:r>
                      <a:endParaRPr lang="en-US" sz="1600" dirty="0" smtClean="0"/>
                    </a:p>
                    <a:p>
                      <a:pPr marL="90000"/>
                      <a:r>
                        <a:rPr lang="ru-RU" sz="1600" dirty="0" smtClean="0"/>
                        <a:t>своего здоровья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33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хорошее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39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33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 smtClean="0">
                          <a:solidFill>
                            <a:srgbClr val="00B0F0"/>
                          </a:solidFill>
                        </a:rPr>
                        <a:t>удовлетворительное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B0F0"/>
                          </a:solidFill>
                        </a:rPr>
                        <a:t>51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B0F0"/>
                          </a:solidFill>
                        </a:rPr>
                        <a:t>46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B0F0"/>
                          </a:solidFill>
                        </a:rPr>
                        <a:t>54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33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плохое</a:t>
                      </a:r>
                      <a:endParaRPr lang="ru-RU" sz="16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6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6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6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28184" y="6356350"/>
            <a:ext cx="2304256" cy="365125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b="1" dirty="0" smtClean="0"/>
              <a:t>МУРМАНСКСТАТ,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64618604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САМООЦЕНКА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ЛИЦАМИ В ВОЗРАСТЕ 14 ЛЕТ И БОЛЕЕ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СОСТОЯНИЯ СВОЕГО ЗДОРОВЬЯ ПО СТЕПЕНИ ФИЗИЧЕСКОЙ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АКТИВНОСТИ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ЗА ПОСЛЕДНИЙ ГОД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600" dirty="0"/>
              <a:t>в процентах от общего числа соответствующей группы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92324553"/>
              </p:ext>
            </p:extLst>
          </p:nvPr>
        </p:nvGraphicFramePr>
        <p:xfrm>
          <a:off x="683568" y="1988840"/>
          <a:ext cx="770485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6228184" y="6356350"/>
            <a:ext cx="2448272" cy="365125"/>
          </a:xfrm>
        </p:spPr>
        <p:txBody>
          <a:bodyPr/>
          <a:lstStyle/>
          <a:p>
            <a:r>
              <a:rPr lang="ru-RU" b="1" dirty="0" smtClean="0"/>
              <a:t>                   МУРМАНСКСТАТ,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6813912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4294967295"/>
          </p:nvPr>
        </p:nvSpPr>
        <p:spPr>
          <a:xfrm>
            <a:off x="5131153" y="1772816"/>
            <a:ext cx="4041775" cy="43529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</a:t>
            </a:r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95173358"/>
              </p:ext>
            </p:extLst>
          </p:nvPr>
        </p:nvGraphicFramePr>
        <p:xfrm>
          <a:off x="0" y="1556792"/>
          <a:ext cx="31683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2725568"/>
              </p:ext>
            </p:extLst>
          </p:nvPr>
        </p:nvGraphicFramePr>
        <p:xfrm>
          <a:off x="3275856" y="1340768"/>
          <a:ext cx="309634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69754488"/>
              </p:ext>
            </p:extLst>
          </p:nvPr>
        </p:nvGraphicFramePr>
        <p:xfrm>
          <a:off x="6056873" y="1412776"/>
          <a:ext cx="2475567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/>
          <p:cNvSpPr/>
          <p:nvPr/>
        </p:nvSpPr>
        <p:spPr>
          <a:xfrm flipV="1">
            <a:off x="899592" y="5013178"/>
            <a:ext cx="144016" cy="144018"/>
          </a:xfrm>
          <a:prstGeom prst="rect">
            <a:avLst/>
          </a:prstGeom>
          <a:solidFill>
            <a:srgbClr val="4AD65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255448" y="4999774"/>
            <a:ext cx="6772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Нормальный вес  </a:t>
            </a:r>
            <a:r>
              <a:rPr lang="en-US" sz="1400" dirty="0" smtClean="0"/>
              <a:t>                         </a:t>
            </a:r>
            <a:r>
              <a:rPr lang="ru-RU" sz="1400" dirty="0" smtClean="0"/>
              <a:t>Недостаточный вес                     </a:t>
            </a:r>
            <a:r>
              <a:rPr lang="ru-RU" sz="1400" dirty="0"/>
              <a:t>Избыточный вес</a:t>
            </a:r>
          </a:p>
          <a:p>
            <a:r>
              <a:rPr lang="ru-RU" sz="1400" dirty="0" smtClean="0"/>
              <a:t>          </a:t>
            </a:r>
            <a:endParaRPr lang="ru-RU" sz="1400" dirty="0"/>
          </a:p>
          <a:p>
            <a:r>
              <a:rPr lang="en-US" sz="1400" dirty="0" smtClean="0"/>
              <a:t>                         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65283" y="5089238"/>
            <a:ext cx="144016" cy="1440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5089238"/>
            <a:ext cx="144016" cy="1578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САМООЦЕНКА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ЛИЦАМИ  ОТ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ЛЕТ</a:t>
            </a:r>
            <a:r>
              <a:rPr lang="ru-RU" sz="2000" b="1" baseline="30000" dirty="0" err="1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ru-RU" sz="2000" b="1" baseline="30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И 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БОЛЕЕ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СОСТОЯНИЯ СВОЕГО ВЕСА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/>
              <a:t>в процентах от общего числа соответствующей группы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5910338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baseline="30000" dirty="0" smtClean="0"/>
              <a:t>1)</a:t>
            </a:r>
            <a:r>
              <a:rPr lang="ru-RU" sz="1200" i="1" dirty="0" smtClean="0"/>
              <a:t> Сведения за детей в возрасте до 14 лет предоставили родители или опекуны.</a:t>
            </a:r>
            <a:endParaRPr lang="ru-RU" sz="1200" i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20967" y="5881416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940152" y="6356350"/>
            <a:ext cx="2880320" cy="365125"/>
          </a:xfrm>
        </p:spPr>
        <p:txBody>
          <a:bodyPr/>
          <a:lstStyle/>
          <a:p>
            <a:r>
              <a:rPr lang="ru-RU" dirty="0" smtClean="0"/>
              <a:t>                               </a:t>
            </a:r>
            <a:r>
              <a:rPr lang="ru-RU" b="1" dirty="0" smtClean="0"/>
              <a:t>МУРМАНСКСТАТ,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53969900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8100000" scaled="1"/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9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САМООЦЕНКА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ЛИЦАМИ  ОТ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14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ЛЕТ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И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БОЛЕЕ 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СВОЕГО ВЕСА ЗА ПОСЛЕДНИЕ ПОЛГОДА</a:t>
            </a:r>
            <a:endParaRPr lang="ru-RU" sz="2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1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</a:t>
            </a:r>
            <a:r>
              <a:rPr lang="ru-RU" sz="2300" b="1" dirty="0" smtClean="0"/>
              <a:t>В  ВЕСЕ У 19 ПРОЦЕНТОВ </a:t>
            </a:r>
          </a:p>
          <a:p>
            <a:pPr marL="0" indent="0">
              <a:buNone/>
            </a:pP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/>
              <a:t>                       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</a:t>
            </a:r>
            <a:r>
              <a:rPr lang="ru-RU" sz="2300" b="1" dirty="0" smtClean="0"/>
              <a:t>В  ВЕСЕ У 27 ПРОЦЕНТОВ </a:t>
            </a:r>
            <a:r>
              <a:rPr lang="ru-RU" sz="2300" dirty="0" smtClean="0"/>
              <a:t>                  </a:t>
            </a:r>
          </a:p>
          <a:p>
            <a:pPr marL="0" indent="0">
              <a:buNone/>
            </a:pPr>
            <a:r>
              <a:rPr lang="ru-RU" sz="1700" dirty="0" smtClean="0"/>
              <a:t>                                                   </a:t>
            </a:r>
          </a:p>
          <a:p>
            <a:pPr marL="0" indent="0">
              <a:buNone/>
            </a:pP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</a:t>
            </a:r>
          </a:p>
          <a:p>
            <a:pPr marL="0" indent="0">
              <a:buNone/>
            </a:pPr>
            <a:endParaRPr lang="ru-RU" sz="17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7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7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        </a:t>
            </a:r>
            <a:r>
              <a:rPr lang="ru-RU" sz="2300" b="1" dirty="0" smtClean="0"/>
              <a:t>ПРЕЖНЕМУ ВЕСУ У 5</a:t>
            </a:r>
            <a:r>
              <a:rPr lang="en-US" sz="2300" b="1" dirty="0" smtClean="0"/>
              <a:t>4</a:t>
            </a:r>
            <a:r>
              <a:rPr lang="ru-RU" sz="2300" b="1" dirty="0" smtClean="0"/>
              <a:t> ПРОЦЕНТОВ </a:t>
            </a:r>
            <a:endParaRPr lang="ru-RU" sz="2300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32" y="1760090"/>
            <a:ext cx="440432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44" y="2981722"/>
            <a:ext cx="85485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6" y="4613067"/>
            <a:ext cx="648072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Минус 9"/>
          <p:cNvSpPr/>
          <p:nvPr/>
        </p:nvSpPr>
        <p:spPr>
          <a:xfrm>
            <a:off x="2699792" y="1700808"/>
            <a:ext cx="914400" cy="914400"/>
          </a:xfrm>
          <a:prstGeom prst="mathMinus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1" name="Плюс 10"/>
          <p:cNvSpPr/>
          <p:nvPr/>
        </p:nvSpPr>
        <p:spPr>
          <a:xfrm>
            <a:off x="2816399" y="2975248"/>
            <a:ext cx="914400" cy="914400"/>
          </a:xfrm>
          <a:prstGeom prst="mathPlus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2816399" y="4655700"/>
            <a:ext cx="914400" cy="914400"/>
          </a:xfrm>
          <a:prstGeom prst="mathEqual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169956" y="3285592"/>
            <a:ext cx="440432" cy="4320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868144" y="6356350"/>
            <a:ext cx="2808312" cy="365125"/>
          </a:xfrm>
        </p:spPr>
        <p:txBody>
          <a:bodyPr/>
          <a:lstStyle/>
          <a:p>
            <a:r>
              <a:rPr lang="ru-RU" dirty="0" smtClean="0"/>
              <a:t>                                 </a:t>
            </a:r>
            <a:r>
              <a:rPr lang="ru-RU" b="1" dirty="0" smtClean="0"/>
              <a:t>МУРМАНСКСТАТ,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5338465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5683" y="440816"/>
            <a:ext cx="9177504" cy="6438863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РАСПРЕДЕЛЕНИЕ РЕСПОНДЕНТОВ В ВОЗРАСТЕ 3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ЛЕТ</a:t>
            </a:r>
            <a:r>
              <a:rPr lang="ru-RU" sz="2000" b="1" baseline="30000" dirty="0" err="1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ru-RU" sz="2000" b="1" baseline="30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И БОЛЕЕ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ПО НАЛИЧИЮ И ОСНОВНЫМ ВИДАМ ЗАБОЛЕВАНИЙ,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СВЯЗАННЫХ С ПИТАНИЕМ</a:t>
            </a:r>
          </a:p>
          <a:p>
            <a:pPr marL="0" indent="0" algn="ctr">
              <a:buNone/>
            </a:pPr>
            <a:r>
              <a:rPr lang="ru-RU" sz="1600" dirty="0" smtClean="0"/>
              <a:t>в процентах</a:t>
            </a:r>
          </a:p>
          <a:p>
            <a:pPr marL="0" indent="0">
              <a:buNone/>
            </a:pPr>
            <a:endParaRPr lang="ru-RU" sz="1600" i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893405"/>
              </p:ext>
            </p:extLst>
          </p:nvPr>
        </p:nvGraphicFramePr>
        <p:xfrm>
          <a:off x="614" y="1916832"/>
          <a:ext cx="3311860" cy="3560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Левая фигурная скобка 5"/>
          <p:cNvSpPr/>
          <p:nvPr/>
        </p:nvSpPr>
        <p:spPr>
          <a:xfrm>
            <a:off x="2931474" y="2204863"/>
            <a:ext cx="380386" cy="2664297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043433"/>
              </p:ext>
            </p:extLst>
          </p:nvPr>
        </p:nvGraphicFramePr>
        <p:xfrm>
          <a:off x="3121974" y="1772816"/>
          <a:ext cx="603235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6164143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baseline="30000" dirty="0" smtClean="0"/>
              <a:t>1)</a:t>
            </a:r>
            <a:r>
              <a:rPr lang="ru-RU" sz="1200" i="1" dirty="0" smtClean="0"/>
              <a:t> Сведения за детей в возрасте до 14 лет предоставили родители или опекуны.</a:t>
            </a:r>
            <a:endParaRPr lang="ru-RU" sz="1200" i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528" y="6128719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6444208" y="6356350"/>
            <a:ext cx="2448272" cy="365125"/>
          </a:xfrm>
        </p:spPr>
        <p:txBody>
          <a:bodyPr/>
          <a:lstStyle/>
          <a:p>
            <a:r>
              <a:rPr lang="ru-RU" b="1" dirty="0" smtClean="0"/>
              <a:t>                       МУРМАНСКСТАТ,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81985836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38132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ПРИЁМ РЕСПОНДЕНТАМИ В ВОЗРАСТЕ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3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ЛЕТ</a:t>
            </a:r>
            <a:r>
              <a:rPr lang="en-US" sz="2000" b="1" baseline="30000" dirty="0" smtClean="0">
                <a:solidFill>
                  <a:schemeClr val="accent3">
                    <a:lumMod val="75000"/>
                  </a:schemeClr>
                </a:solidFill>
              </a:rPr>
              <a:t>1)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И БОЛЕЕ 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ОСНОВНЫХ ВИДОВ ВИТАМИННЫХ ПРЕПАРАТОВ И БИОЛОГИЧЕСКИ АКТИВНЫХ ДОБАВОК К ПИЩЕ</a:t>
            </a:r>
            <a:r>
              <a:rPr lang="en-US" sz="2000" baseline="30000" dirty="0" smtClean="0">
                <a:solidFill>
                  <a:schemeClr val="accent3">
                    <a:lumMod val="75000"/>
                  </a:schemeClr>
                </a:solidFill>
              </a:rPr>
              <a:t>2)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В ТЕЧЕНИЕ ПОСЛЕДНИХ 12 МЕСЯЦЕВ</a:t>
            </a:r>
          </a:p>
          <a:p>
            <a:pPr marL="0" indent="0" algn="ctr">
              <a:buNone/>
            </a:pPr>
            <a:r>
              <a:rPr lang="ru-RU" sz="1800" dirty="0" smtClean="0"/>
              <a:t> </a:t>
            </a:r>
            <a:r>
              <a:rPr lang="ru-RU" sz="1600" dirty="0" smtClean="0"/>
              <a:t>в процентах</a:t>
            </a:r>
          </a:p>
          <a:p>
            <a:pPr marL="0" indent="0" algn="ctr">
              <a:buNone/>
            </a:pPr>
            <a:endParaRPr lang="ru-RU" sz="1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1800" b="1" i="1" dirty="0" smtClean="0"/>
          </a:p>
        </p:txBody>
      </p:sp>
      <p:sp>
        <p:nvSpPr>
          <p:cNvPr id="14" name="Стрелка углом вверх 13"/>
          <p:cNvSpPr/>
          <p:nvPr/>
        </p:nvSpPr>
        <p:spPr>
          <a:xfrm>
            <a:off x="1979713" y="4442445"/>
            <a:ext cx="1728192" cy="133350"/>
          </a:xfrm>
          <a:prstGeom prst="bent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800093"/>
              </p:ext>
            </p:extLst>
          </p:nvPr>
        </p:nvGraphicFramePr>
        <p:xfrm>
          <a:off x="20720" y="2185358"/>
          <a:ext cx="369177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Стрелка углом вверх 11"/>
          <p:cNvSpPr/>
          <p:nvPr/>
        </p:nvSpPr>
        <p:spPr>
          <a:xfrm flipV="1">
            <a:off x="1850530" y="2191832"/>
            <a:ext cx="1857375" cy="146298"/>
          </a:xfrm>
          <a:prstGeom prst="bentUpArrow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>
              <a:rot lat="3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186984"/>
              </p:ext>
            </p:extLst>
          </p:nvPr>
        </p:nvGraphicFramePr>
        <p:xfrm>
          <a:off x="3635896" y="2060848"/>
          <a:ext cx="51274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28184" y="6356350"/>
            <a:ext cx="2736304" cy="365125"/>
          </a:xfrm>
        </p:spPr>
        <p:txBody>
          <a:bodyPr/>
          <a:lstStyle/>
          <a:p>
            <a:r>
              <a:rPr lang="ru-RU" dirty="0" smtClean="0"/>
              <a:t>                              </a:t>
            </a:r>
            <a:r>
              <a:rPr lang="ru-RU" b="1" dirty="0" smtClean="0"/>
              <a:t>МУРМАНСКСТАТ, 2015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566124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baseline="30000" dirty="0" smtClean="0"/>
              <a:t>1)   </a:t>
            </a:r>
            <a:r>
              <a:rPr lang="ru-RU" sz="1200" i="1" dirty="0" smtClean="0"/>
              <a:t>Сведения </a:t>
            </a:r>
            <a:r>
              <a:rPr lang="ru-RU" sz="1200" i="1" dirty="0"/>
              <a:t>за детей в возрасте до 14 лет предоставили родители или опекуны</a:t>
            </a:r>
            <a:r>
              <a:rPr lang="ru-RU" sz="1200" i="1" dirty="0" smtClean="0"/>
              <a:t>.</a:t>
            </a:r>
            <a:endParaRPr lang="en-US" sz="1200" i="1" dirty="0" smtClean="0"/>
          </a:p>
          <a:p>
            <a:r>
              <a:rPr lang="en-US" sz="1200" i="1" baseline="30000" dirty="0" smtClean="0"/>
              <a:t>2)</a:t>
            </a:r>
            <a:r>
              <a:rPr lang="ru-RU" sz="1200" i="1" dirty="0" smtClean="0"/>
              <a:t>  Программой наблюдения предусмотрено несколько вариантов ответа.</a:t>
            </a:r>
            <a:endParaRPr lang="ru-RU" sz="1200" i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9552" y="5661248"/>
            <a:ext cx="5256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507455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ОСНОВНЫЕ ИСТОЧНИКИ ВОДЫ,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КОТОРЫЕ ДОМАШНИЕ ХОЗЯЙСТВА ИСПОЛЬЗУЮТ</a:t>
            </a:r>
          </a:p>
          <a:p>
            <a:pPr marL="0" indent="0" algn="ctr">
              <a:buNone/>
            </a:pPr>
            <a:r>
              <a:rPr lang="ru-RU" sz="1600" dirty="0" smtClean="0"/>
              <a:t>в процентах</a:t>
            </a:r>
            <a:endParaRPr lang="ru-RU" sz="16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47667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6228184" y="6356350"/>
            <a:ext cx="2592288" cy="365125"/>
          </a:xfrm>
        </p:spPr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b="1" dirty="0" smtClean="0"/>
              <a:t>МУРМАНСКСТАТ, 2015</a:t>
            </a:r>
            <a:endParaRPr lang="ru-RU" b="1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480060"/>
              </p:ext>
            </p:extLst>
          </p:nvPr>
        </p:nvGraphicFramePr>
        <p:xfrm>
          <a:off x="1835696" y="1412776"/>
          <a:ext cx="5519738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1481142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184576"/>
          </a:xfrm>
          <a:blipFill dpi="0" rotWithShape="1">
            <a:blip r:embed="rId2">
              <a:alphaModFix amt="37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i="1" dirty="0" smtClean="0"/>
              <a:t>ЦЕЛЬ</a:t>
            </a:r>
            <a:r>
              <a:rPr lang="en-US" sz="2000" b="1" dirty="0" smtClean="0"/>
              <a:t> -</a:t>
            </a:r>
            <a:r>
              <a:rPr lang="ru-RU" sz="2000" dirty="0" smtClean="0"/>
              <a:t> </a:t>
            </a:r>
            <a:r>
              <a:rPr lang="ru-RU" sz="1800" dirty="0" smtClean="0"/>
              <a:t>получение статистической информации, отражающей социальные, экономические и поведенческие факторы, влияющие на обеспечение полноценного и здорового питания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000" b="1" i="1" dirty="0" smtClean="0"/>
              <a:t>ЗАДАЧА</a:t>
            </a:r>
            <a:r>
              <a:rPr lang="en-US" sz="1800" b="1" i="1" dirty="0" smtClean="0"/>
              <a:t> </a:t>
            </a:r>
            <a:r>
              <a:rPr lang="en-US" sz="1800" b="1" dirty="0" smtClean="0"/>
              <a:t>-</a:t>
            </a:r>
            <a:r>
              <a:rPr lang="ru-RU" sz="1800" b="1" dirty="0" smtClean="0"/>
              <a:t> </a:t>
            </a:r>
            <a:r>
              <a:rPr lang="ru-RU" sz="1800" dirty="0" smtClean="0"/>
              <a:t>получение статистических данных об уровне индивидуального потребления пищевых продуктов, энергетической и питательной ценности рациона питания, особенностях формирования и составу продуктовой </a:t>
            </a:r>
            <a:r>
              <a:rPr lang="en-US" sz="1800" dirty="0" smtClean="0"/>
              <a:t>“</a:t>
            </a:r>
            <a:r>
              <a:rPr lang="ru-RU" sz="1800" dirty="0" smtClean="0"/>
              <a:t>корзины</a:t>
            </a:r>
            <a:r>
              <a:rPr lang="en-US" sz="1800" dirty="0" smtClean="0"/>
              <a:t>”</a:t>
            </a:r>
            <a:r>
              <a:rPr lang="ru-RU" sz="1800" dirty="0" smtClean="0"/>
              <a:t> детей и взрослых.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i="1" dirty="0" smtClean="0"/>
              <a:t>РЕЗУЛЬТАТЫ</a:t>
            </a:r>
            <a:r>
              <a:rPr lang="en-US" sz="2000" b="1" dirty="0" smtClean="0"/>
              <a:t> </a:t>
            </a:r>
            <a:r>
              <a:rPr lang="en-US" sz="1800" b="1" dirty="0" smtClean="0"/>
              <a:t>-</a:t>
            </a:r>
            <a:r>
              <a:rPr lang="ru-RU" sz="1800" b="1" dirty="0" smtClean="0"/>
              <a:t> </a:t>
            </a:r>
            <a:r>
              <a:rPr lang="ru-RU" sz="1800" dirty="0" smtClean="0">
                <a:effectLst/>
              </a:rPr>
              <a:t>предназначены для выработки и оценки эффективности мер реализации Концепции демографической политики Российской Федерации на период до 2025 года, приоритетного национального проекта «Здоровье», направленных на улучшение структуры потребления пищевых продуктов, их качества и предотвращения негативного влияния неполноценного питания на показатели смертности и заболеваемости, выработку у населения потребительских предпочтений, способствующих ведению здорового образа жизни, разработку рекомендаций по составу наборов продуктов для определения величины прожиточного минимума и форм оказания адресной социальной помощи нуждающимся.</a:t>
            </a:r>
            <a:endParaRPr lang="ru-RU" sz="1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25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732240" y="6356350"/>
            <a:ext cx="1944216" cy="365125"/>
          </a:xfrm>
        </p:spPr>
        <p:txBody>
          <a:bodyPr/>
          <a:lstStyle/>
          <a:p>
            <a:r>
              <a:rPr lang="ru-RU" b="1" dirty="0" smtClean="0"/>
              <a:t>        МУРМАНСКСТАТ,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79749320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8280920" cy="1296144"/>
          </a:xfrm>
        </p:spPr>
        <p:txBody>
          <a:bodyPr>
            <a:normAutofit fontScale="70000" lnSpcReduction="20000"/>
          </a:bodyPr>
          <a:lstStyle/>
          <a:p>
            <a:pPr algn="ctr">
              <a:spcBef>
                <a:spcPts val="0"/>
              </a:spcBef>
            </a:pPr>
            <a:endParaRPr lang="en-US" sz="2900" dirty="0" smtClean="0"/>
          </a:p>
          <a:p>
            <a:pPr algn="ctr"/>
            <a:r>
              <a:rPr lang="ru-RU" sz="2900" dirty="0" smtClean="0">
                <a:solidFill>
                  <a:schemeClr val="accent3">
                    <a:lumMod val="75000"/>
                  </a:schemeClr>
                </a:solidFill>
              </a:rPr>
              <a:t>ОЦЕНКА ДОМАШНИМИ ХОЗЯЙСТВАМИ КАЧЕСТВА </a:t>
            </a:r>
            <a:r>
              <a:rPr lang="ru-RU" sz="2900" dirty="0">
                <a:solidFill>
                  <a:schemeClr val="accent3">
                    <a:lumMod val="75000"/>
                  </a:schemeClr>
                </a:solidFill>
              </a:rPr>
              <a:t>ВОДЫ </a:t>
            </a:r>
            <a:endParaRPr lang="en-US" sz="29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900" dirty="0" smtClean="0">
                <a:solidFill>
                  <a:schemeClr val="accent3">
                    <a:lumMod val="75000"/>
                  </a:schemeClr>
                </a:solidFill>
              </a:rPr>
              <a:t>ИЗ </a:t>
            </a:r>
            <a:r>
              <a:rPr lang="ru-RU" sz="2900" dirty="0">
                <a:solidFill>
                  <a:schemeClr val="accent3">
                    <a:lumMod val="75000"/>
                  </a:schemeClr>
                </a:solidFill>
              </a:rPr>
              <a:t>НАИБОЛЕЕ ДОСТУПНОГО ИСТОЧНИКА </a:t>
            </a:r>
            <a:r>
              <a:rPr lang="ru-RU" sz="2900" dirty="0" smtClean="0">
                <a:solidFill>
                  <a:schemeClr val="accent3">
                    <a:lumMod val="75000"/>
                  </a:schemeClr>
                </a:solidFill>
              </a:rPr>
              <a:t>ВОДООБЕСПЕЧЕНИЯ</a:t>
            </a:r>
          </a:p>
          <a:p>
            <a:pPr algn="ctr"/>
            <a:r>
              <a:rPr lang="ru-RU" sz="2300" b="0" dirty="0" smtClean="0"/>
              <a:t>в процентах</a:t>
            </a:r>
            <a:endParaRPr lang="ru-RU" sz="2300" b="0" dirty="0"/>
          </a:p>
          <a:p>
            <a:pPr algn="ctr"/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90708890"/>
              </p:ext>
            </p:extLst>
          </p:nvPr>
        </p:nvGraphicFramePr>
        <p:xfrm>
          <a:off x="457200" y="1773238"/>
          <a:ext cx="4475163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0" y="980728"/>
            <a:ext cx="4248472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sp>
        <p:nvSpPr>
          <p:cNvPr id="19" name="Стрелка влево 18"/>
          <p:cNvSpPr/>
          <p:nvPr/>
        </p:nvSpPr>
        <p:spPr>
          <a:xfrm>
            <a:off x="6012160" y="2492896"/>
            <a:ext cx="2880320" cy="115212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46% пользуются устройствами для очистки воды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6248712" y="4005064"/>
            <a:ext cx="2664296" cy="129614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54% не пользуются устройствами для очистки воды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32240" y="6356350"/>
            <a:ext cx="2160240" cy="365125"/>
          </a:xfrm>
        </p:spPr>
        <p:txBody>
          <a:bodyPr/>
          <a:lstStyle/>
          <a:p>
            <a:r>
              <a:rPr lang="ru-RU" b="1" dirty="0" smtClean="0"/>
              <a:t>МУРМАНСКСТАТ,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19493406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220685" y="1916832"/>
            <a:ext cx="4620816" cy="2585323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ЗА ВНИМАНИЕ</a:t>
            </a:r>
          </a:p>
          <a:p>
            <a:pPr algn="ctr"/>
            <a:endParaRPr lang="ru-RU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300192" y="6356350"/>
            <a:ext cx="2592288" cy="365125"/>
          </a:xfrm>
        </p:spPr>
        <p:txBody>
          <a:bodyPr/>
          <a:lstStyle/>
          <a:p>
            <a:r>
              <a:rPr lang="ru-RU" dirty="0" smtClean="0"/>
              <a:t>                           </a:t>
            </a:r>
            <a:r>
              <a:rPr lang="ru-RU" b="1" dirty="0" smtClean="0"/>
              <a:t>МУРМАНСКСТАТ,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01281752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5536" y="620688"/>
            <a:ext cx="8435280" cy="583264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000" b="1" dirty="0" smtClean="0"/>
          </a:p>
          <a:p>
            <a:pPr marL="0" lvl="0" indent="0">
              <a:buNone/>
            </a:pPr>
            <a:r>
              <a:rPr lang="ru-RU" sz="2000" b="1" dirty="0" smtClean="0"/>
              <a:t>ОХВАТ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45,0 тыс. домохозяйств во всех субъектах Российской Федерации,  103,5 тыс. респондентов всех возрастных групп</a:t>
            </a:r>
            <a:r>
              <a:rPr lang="en-US" sz="2000" dirty="0" smtClean="0"/>
              <a:t>. </a:t>
            </a:r>
            <a:r>
              <a:rPr lang="ru-RU" sz="2000" dirty="0"/>
              <a:t>Отказались от участия 12,5 тыс. домохозяйств (18%). Не было контакта 12,9 тыс. адресов.</a:t>
            </a:r>
          </a:p>
          <a:p>
            <a:pPr marL="685800" lvl="1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C00000"/>
                </a:solidFill>
              </a:rPr>
              <a:t>420 домохозяйств на территории Мурманской области, 830 респондентов</a:t>
            </a:r>
            <a:r>
              <a:rPr lang="en-US" sz="2000" b="1" dirty="0" smtClean="0">
                <a:solidFill>
                  <a:srgbClr val="C00000"/>
                </a:solidFill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</a:rPr>
              <a:t>Отказались </a:t>
            </a:r>
            <a:r>
              <a:rPr lang="ru-RU" sz="2000" b="1" dirty="0">
                <a:solidFill>
                  <a:srgbClr val="C00000"/>
                </a:solidFill>
              </a:rPr>
              <a:t>от участия 195 домохозяйств (23%). Не было контакта 294  адреса (35%).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ПЕРИОД НАБЛЮДЕНИЯ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/>
              <a:t>Апрель и сентябрь 2013 года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/>
              <a:t>Далее 1 раз в 5 </a:t>
            </a:r>
            <a:r>
              <a:rPr lang="ru-RU" sz="2000" dirty="0" smtClean="0"/>
              <a:t>лет</a:t>
            </a:r>
          </a:p>
          <a:p>
            <a:pPr marL="0" lvl="0" indent="0">
              <a:buNone/>
            </a:pPr>
            <a:endParaRPr lang="ru-RU" sz="1600" dirty="0"/>
          </a:p>
          <a:p>
            <a:pPr marL="0" lvl="0" indent="0">
              <a:buNone/>
            </a:pPr>
            <a:endParaRPr lang="ru-RU" sz="1600" dirty="0" smtClean="0"/>
          </a:p>
          <a:p>
            <a:pPr marL="0" lvl="0" indent="0">
              <a:buNone/>
            </a:pPr>
            <a:endParaRPr lang="ru-RU" sz="1600" dirty="0"/>
          </a:p>
          <a:p>
            <a:pPr marL="0" lvl="0" indent="0">
              <a:buNone/>
            </a:pPr>
            <a:endParaRPr lang="ru-RU" sz="1600" dirty="0" smtClean="0"/>
          </a:p>
          <a:p>
            <a:pPr marL="0" lvl="0" indent="0">
              <a:buNone/>
            </a:pPr>
            <a:endParaRPr lang="ru-RU" sz="1600" dirty="0" smtClean="0"/>
          </a:p>
          <a:p>
            <a:pPr marL="0" lvl="0" indent="0">
              <a:buNone/>
            </a:pPr>
            <a:endParaRPr lang="ru-RU" sz="1600" dirty="0"/>
          </a:p>
          <a:p>
            <a:pPr marL="0" lvl="0" indent="0">
              <a:buNone/>
            </a:pPr>
            <a:endParaRPr lang="ru-RU" sz="1600" dirty="0" smtClean="0"/>
          </a:p>
          <a:p>
            <a:pPr marL="0" lvl="0" indent="0">
              <a:buNone/>
            </a:pPr>
            <a:endParaRPr lang="ru-RU" sz="1600" dirty="0"/>
          </a:p>
          <a:p>
            <a:pPr marL="0" lvl="0" indent="0">
              <a:buNone/>
            </a:pPr>
            <a:endParaRPr lang="ru-RU" sz="1600" dirty="0" smtClean="0"/>
          </a:p>
          <a:p>
            <a:pPr marL="0" lvl="0" indent="0">
              <a:buNone/>
            </a:pPr>
            <a:endParaRPr lang="ru-RU" sz="1600" dirty="0" smtClean="0"/>
          </a:p>
          <a:p>
            <a:pPr marL="0" lvl="0" indent="0">
              <a:buNone/>
            </a:pPr>
            <a:endParaRPr lang="ru-RU" sz="1600" dirty="0"/>
          </a:p>
          <a:p>
            <a:pPr marL="0" lvl="0" indent="0">
              <a:buNone/>
            </a:pPr>
            <a:endParaRPr lang="ru-RU" sz="1600" dirty="0" smtClean="0"/>
          </a:p>
          <a:p>
            <a:pPr marL="0" lvl="0" indent="0">
              <a:buNone/>
            </a:pPr>
            <a:endParaRPr lang="ru-RU" sz="1600" dirty="0"/>
          </a:p>
          <a:p>
            <a:pPr marL="0" lv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80512" cy="47667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 flipH="1">
            <a:off x="6444208" y="6356350"/>
            <a:ext cx="2376264" cy="365125"/>
          </a:xfrm>
        </p:spPr>
        <p:txBody>
          <a:bodyPr/>
          <a:lstStyle/>
          <a:p>
            <a:r>
              <a:rPr lang="ru-RU" b="1" dirty="0" smtClean="0"/>
              <a:t>                    МУРМАНСКСТАТ,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9716997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505475"/>
          </a:xfrm>
          <a:blipFill dpi="0" rotWithShape="1">
            <a:blip r:embed="rId3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27000">
              <a:schemeClr val="accent1">
                <a:alpha val="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0000" lnSpcReduction="20000"/>
          </a:bodyPr>
          <a:lstStyle/>
          <a:p>
            <a:pPr marL="0" indent="0" algn="ctr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/>
              <a:t>	</a:t>
            </a:r>
            <a:r>
              <a:rPr lang="ru-RU" sz="2900" b="1" dirty="0" smtClean="0"/>
              <a:t>ПЛАН АДМИНИСТРАТИВНО-ТЕРРИТОРИАЛЬНОГО РАЗМЕЩЕНИЯ </a:t>
            </a:r>
            <a:r>
              <a:rPr lang="en-US" sz="2900" b="1" dirty="0" smtClean="0"/>
              <a:t>         </a:t>
            </a:r>
            <a:r>
              <a:rPr lang="ru-RU" sz="2900" b="1" dirty="0" smtClean="0"/>
              <a:t>ВЫБОРКИ ПО МУРМАНСКОЙ ОБЛАСТИ</a:t>
            </a:r>
          </a:p>
          <a:p>
            <a:pPr marL="0" indent="0" algn="ctr" hangingPunct="0">
              <a:lnSpc>
                <a:spcPct val="120000"/>
              </a:lnSpc>
              <a:buNone/>
            </a:pPr>
            <a:r>
              <a:rPr lang="ru-RU" sz="2900" dirty="0" smtClean="0"/>
              <a:t> </a:t>
            </a:r>
          </a:p>
          <a:p>
            <a:pPr marL="0" indent="0" hangingPunct="0">
              <a:spcBef>
                <a:spcPts val="0"/>
              </a:spcBef>
              <a:buNone/>
            </a:pPr>
            <a:r>
              <a:rPr lang="ru-RU" sz="2900" b="1" dirty="0" smtClean="0"/>
              <a:t>ВСЕГО</a:t>
            </a:r>
            <a:r>
              <a:rPr lang="en-US" sz="2900" b="1" dirty="0" smtClean="0"/>
              <a:t>:</a:t>
            </a:r>
            <a:r>
              <a:rPr lang="ru-RU" sz="2900" b="1" dirty="0" smtClean="0"/>
              <a:t> </a:t>
            </a:r>
            <a:r>
              <a:rPr lang="ru-RU" sz="2900" dirty="0" smtClean="0"/>
              <a:t>21 участок </a:t>
            </a:r>
            <a:r>
              <a:rPr lang="ru-RU" sz="2900" dirty="0"/>
              <a:t>(19 – городская местность, 2 – сельская местность</a:t>
            </a:r>
            <a:r>
              <a:rPr lang="ru-RU" sz="2900" dirty="0" smtClean="0"/>
              <a:t>)</a:t>
            </a:r>
            <a:endParaRPr lang="ru-RU" sz="2900" dirty="0"/>
          </a:p>
          <a:p>
            <a:pPr marL="0" indent="0" hangingPunct="0">
              <a:buNone/>
            </a:pPr>
            <a:endParaRPr lang="ru-RU" sz="2900" b="1" dirty="0" smtClean="0"/>
          </a:p>
          <a:p>
            <a:pPr marL="72000" indent="0" hangingPunct="0">
              <a:buNone/>
            </a:pPr>
            <a:r>
              <a:rPr lang="ru-RU" sz="2900" b="1" dirty="0" smtClean="0"/>
              <a:t>Городская </a:t>
            </a:r>
            <a:r>
              <a:rPr lang="ru-RU" sz="2900" b="1" dirty="0"/>
              <a:t>местность: </a:t>
            </a:r>
            <a:endParaRPr lang="ru-RU" sz="2900" dirty="0"/>
          </a:p>
          <a:p>
            <a:pPr hangingPunct="0"/>
            <a:r>
              <a:rPr lang="ru-RU" sz="2900" dirty="0"/>
              <a:t>город </a:t>
            </a:r>
            <a:r>
              <a:rPr lang="ru-RU" sz="2900" dirty="0" smtClean="0"/>
              <a:t>Мурманск</a:t>
            </a:r>
          </a:p>
          <a:p>
            <a:pPr marL="914400" lvl="5" indent="-457200" hangingPunct="0">
              <a:buFont typeface="Wingdings" pitchFamily="2" charset="2"/>
              <a:buChar char="ü"/>
            </a:pPr>
            <a:r>
              <a:rPr lang="ru-RU" sz="2600" dirty="0" smtClean="0"/>
              <a:t>2 </a:t>
            </a:r>
            <a:r>
              <a:rPr lang="ru-RU" sz="2600" dirty="0"/>
              <a:t>участка в Ленинском округе</a:t>
            </a:r>
            <a:r>
              <a:rPr lang="ru-RU" sz="2500" dirty="0"/>
              <a:t>,</a:t>
            </a:r>
          </a:p>
          <a:p>
            <a:pPr marL="914400" lvl="2" indent="-457200" hangingPunct="0">
              <a:buFont typeface="Wingdings" pitchFamily="2" charset="2"/>
              <a:buChar char="ü"/>
            </a:pPr>
            <a:r>
              <a:rPr lang="ru-RU" sz="2600" dirty="0" smtClean="0"/>
              <a:t>3 </a:t>
            </a:r>
            <a:r>
              <a:rPr lang="ru-RU" sz="2600" dirty="0"/>
              <a:t>участка в Октябрьском округе,</a:t>
            </a:r>
          </a:p>
          <a:p>
            <a:pPr marL="914400" lvl="2" indent="-457200" hangingPunct="0">
              <a:buFont typeface="Wingdings" pitchFamily="2" charset="2"/>
              <a:buChar char="ü"/>
            </a:pPr>
            <a:r>
              <a:rPr lang="ru-RU" sz="2600" dirty="0" smtClean="0"/>
              <a:t>3 </a:t>
            </a:r>
            <a:r>
              <a:rPr lang="ru-RU" sz="2600" dirty="0"/>
              <a:t>участка в Первомайском округе,</a:t>
            </a:r>
          </a:p>
          <a:p>
            <a:pPr hangingPunct="0"/>
            <a:r>
              <a:rPr lang="ru-RU" sz="2900" dirty="0"/>
              <a:t>город Кандалакша – 2 участка,</a:t>
            </a:r>
          </a:p>
          <a:p>
            <a:pPr hangingPunct="0"/>
            <a:r>
              <a:rPr lang="ru-RU" sz="2900" dirty="0" smtClean="0"/>
              <a:t>в </a:t>
            </a:r>
            <a:r>
              <a:rPr lang="ru-RU" sz="2900" dirty="0"/>
              <a:t>городах </a:t>
            </a:r>
            <a:r>
              <a:rPr lang="ru-RU" sz="2900" dirty="0" smtClean="0"/>
              <a:t>Североморск, Оленегорск, Мончегорск, </a:t>
            </a:r>
            <a:r>
              <a:rPr lang="ru-RU" sz="2900" dirty="0"/>
              <a:t>Апатиты, </a:t>
            </a:r>
            <a:r>
              <a:rPr lang="ru-RU" sz="2900" dirty="0" smtClean="0"/>
              <a:t>Кировск, </a:t>
            </a:r>
            <a:r>
              <a:rPr lang="ru-RU" sz="2900" dirty="0" err="1" smtClean="0"/>
              <a:t>Снежногорск</a:t>
            </a:r>
            <a:r>
              <a:rPr lang="ru-RU" sz="2900" dirty="0" smtClean="0"/>
              <a:t>, Заполярный, </a:t>
            </a:r>
            <a:r>
              <a:rPr lang="ru-RU" sz="2900" dirty="0"/>
              <a:t>в посёлках городского типа </a:t>
            </a:r>
            <a:r>
              <a:rPr lang="ru-RU" sz="2900" dirty="0" err="1"/>
              <a:t>Росляково</a:t>
            </a:r>
            <a:r>
              <a:rPr lang="ru-RU" sz="2900" dirty="0"/>
              <a:t> и </a:t>
            </a:r>
            <a:r>
              <a:rPr lang="ru-RU" sz="2900" dirty="0" smtClean="0"/>
              <a:t>Молочный </a:t>
            </a:r>
            <a:r>
              <a:rPr lang="ru-RU" sz="2900" dirty="0"/>
              <a:t>– по одному </a:t>
            </a:r>
            <a:r>
              <a:rPr lang="ru-RU" sz="2900" dirty="0" smtClean="0"/>
              <a:t>участку. </a:t>
            </a:r>
            <a:endParaRPr lang="ru-RU" sz="2900" dirty="0"/>
          </a:p>
          <a:p>
            <a:pPr marL="72000" indent="0" hangingPunct="0">
              <a:buNone/>
            </a:pPr>
            <a:r>
              <a:rPr lang="ru-RU" sz="2900" b="1" dirty="0" smtClean="0"/>
              <a:t> Сельская местность</a:t>
            </a:r>
            <a:r>
              <a:rPr lang="ru-RU" sz="2900" b="1" dirty="0"/>
              <a:t>:</a:t>
            </a:r>
            <a:r>
              <a:rPr lang="ru-RU" sz="2900" dirty="0"/>
              <a:t> </a:t>
            </a:r>
            <a:endParaRPr lang="en-US" sz="2900" dirty="0" smtClean="0"/>
          </a:p>
          <a:p>
            <a:pPr hangingPunct="0"/>
            <a:r>
              <a:rPr lang="ru-RU" sz="2900" dirty="0" smtClean="0"/>
              <a:t>в </a:t>
            </a:r>
            <a:r>
              <a:rPr lang="ru-RU" sz="2900" dirty="0"/>
              <a:t>населённых пунктах Пушной </a:t>
            </a:r>
            <a:r>
              <a:rPr lang="ru-RU" sz="2900" dirty="0" smtClean="0"/>
              <a:t>и 27 </a:t>
            </a:r>
            <a:r>
              <a:rPr lang="ru-RU" sz="2900" dirty="0"/>
              <a:t>км ж/д </a:t>
            </a:r>
            <a:r>
              <a:rPr lang="ru-RU" sz="2900" dirty="0" smtClean="0"/>
              <a:t>Мончегорск-Оленья </a:t>
            </a:r>
            <a:r>
              <a:rPr lang="ru-RU" sz="2900" dirty="0"/>
              <a:t>– по одному </a:t>
            </a:r>
            <a:r>
              <a:rPr lang="ru-RU" sz="2900" dirty="0" smtClean="0"/>
              <a:t>участку. </a:t>
            </a:r>
            <a:endParaRPr lang="ru-RU" sz="2900" dirty="0"/>
          </a:p>
          <a:p>
            <a:pPr marL="0" indent="0" hangingPunct="0">
              <a:buNone/>
            </a:pPr>
            <a:r>
              <a:rPr lang="en-US" dirty="0"/>
              <a:t> 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1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444208" y="6356350"/>
            <a:ext cx="2232248" cy="365125"/>
          </a:xfrm>
        </p:spPr>
        <p:txBody>
          <a:bodyPr/>
          <a:lstStyle/>
          <a:p>
            <a:r>
              <a:rPr lang="ru-RU" b="1" dirty="0" smtClean="0"/>
              <a:t>                МУРМАНСКСТАТ,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43091575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289451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1600" b="1" dirty="0"/>
          </a:p>
          <a:p>
            <a:pPr marL="0" indent="0" algn="ctr">
              <a:buNone/>
            </a:pPr>
            <a:r>
              <a:rPr lang="ru-RU" sz="1800" b="1" dirty="0" smtClean="0"/>
              <a:t>ПРОГРАММА ВЫБОРОЧНОГО НАБЛЮДЕНИЯ РАЦИОНА ПИТАНИЯ НАСЕЛЕНИЯ ВКЛЮЧАЕТ В СЕБЯ</a:t>
            </a:r>
            <a:r>
              <a:rPr lang="en-US" sz="1800" b="1" dirty="0" smtClean="0"/>
              <a:t>:</a:t>
            </a:r>
            <a:endParaRPr lang="ru-RU" sz="1800" b="1" dirty="0" smtClean="0"/>
          </a:p>
          <a:p>
            <a:pPr algn="just">
              <a:buFont typeface="Wingdings" pitchFamily="2" charset="2"/>
              <a:buChar char="q"/>
            </a:pPr>
            <a:r>
              <a:rPr lang="ru-RU" sz="1600" b="1" dirty="0" smtClean="0"/>
              <a:t>Регистрацию методом 24-часового воспроизведения питания количества и детальных характеристик фактически потреблённых респондентами (всех возрастных групп) пищевых продуктов (блюд) за сутки, предшествующие дню опроса </a:t>
            </a:r>
            <a:r>
              <a:rPr lang="ru-RU" sz="1600" b="1" dirty="0"/>
              <a:t>домохозяйства</a:t>
            </a:r>
            <a:r>
              <a:rPr lang="ru-RU" sz="1600" b="1" dirty="0" smtClean="0"/>
              <a:t>;</a:t>
            </a:r>
            <a:endParaRPr lang="ru-RU" sz="1600" b="1" dirty="0"/>
          </a:p>
          <a:p>
            <a:pPr algn="just">
              <a:buFont typeface="Wingdings" pitchFamily="2" charset="2"/>
              <a:buChar char="q"/>
            </a:pPr>
            <a:r>
              <a:rPr lang="ru-RU" sz="1600" b="1" dirty="0" smtClean="0"/>
              <a:t>Сбор данных о демографических, социально-экономических характеристиках респондентов (всех возрастных групп), об уровне материальной обеспеченности домохозяйства, источниках поступления продуктов питания, а также другие показатели, сопряжённые с тематикой наблюдения.</a:t>
            </a:r>
          </a:p>
          <a:p>
            <a:pPr marL="0" indent="0" algn="just">
              <a:buNone/>
            </a:pPr>
            <a:endParaRPr lang="ru-RU" sz="1600" b="1" dirty="0"/>
          </a:p>
          <a:p>
            <a:pPr marL="0" indent="0" algn="ctr">
              <a:buNone/>
            </a:pPr>
            <a:r>
              <a:rPr lang="ru-RU" sz="2000" b="1" dirty="0"/>
              <a:t>ИНСТРУМЕНТАРИЙ НАБЛЮДЕНИЯ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/>
              <a:t>Форма № 1-питание «Вопросник для домохозяйства»</a:t>
            </a:r>
            <a:r>
              <a:rPr lang="en-US" sz="1600" b="1" dirty="0"/>
              <a:t>;</a:t>
            </a:r>
            <a:endParaRPr lang="ru-RU" sz="1600" b="1" dirty="0"/>
          </a:p>
          <a:p>
            <a:pPr>
              <a:buFont typeface="Wingdings" pitchFamily="2" charset="2"/>
              <a:buChar char="v"/>
            </a:pPr>
            <a:r>
              <a:rPr lang="ru-RU" sz="1600" b="1" dirty="0"/>
              <a:t>Форма № 2-питание «Индивидуальный вопросник для лиц в возрасте 14 лет и более»</a:t>
            </a:r>
            <a:r>
              <a:rPr lang="en-US" sz="1600" b="1" dirty="0"/>
              <a:t>;</a:t>
            </a:r>
            <a:endParaRPr lang="ru-RU" sz="1600" b="1" dirty="0"/>
          </a:p>
          <a:p>
            <a:pPr>
              <a:buFont typeface="Wingdings" pitchFamily="2" charset="2"/>
              <a:buChar char="v"/>
            </a:pPr>
            <a:r>
              <a:rPr lang="ru-RU" sz="1600" b="1" dirty="0"/>
              <a:t>Форма № 3-питание «Индивидуальный вопросник для детей в возрасте до 14 лет»</a:t>
            </a:r>
            <a:r>
              <a:rPr lang="en-US" sz="1600" b="1" dirty="0"/>
              <a:t>;</a:t>
            </a:r>
            <a:endParaRPr lang="ru-RU" sz="1600" b="1" dirty="0"/>
          </a:p>
          <a:p>
            <a:pPr lvl="0">
              <a:buFont typeface="Wingdings" pitchFamily="2" charset="2"/>
              <a:buChar char="v"/>
            </a:pPr>
            <a:r>
              <a:rPr lang="ru-RU" sz="1600" b="1" dirty="0"/>
              <a:t>Альбом порций продуктов и блюд</a:t>
            </a:r>
            <a:r>
              <a:rPr lang="en-US" sz="1600" b="1" dirty="0"/>
              <a:t>.</a:t>
            </a:r>
            <a:endParaRPr lang="ru-RU" sz="1600" b="1" dirty="0"/>
          </a:p>
          <a:p>
            <a:pPr marL="0" indent="0" algn="just">
              <a:buNone/>
            </a:pPr>
            <a:endParaRPr lang="ru-RU" sz="16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24128" y="6356350"/>
            <a:ext cx="3168352" cy="365125"/>
          </a:xfrm>
        </p:spPr>
        <p:txBody>
          <a:bodyPr/>
          <a:lstStyle/>
          <a:p>
            <a:r>
              <a:rPr lang="ru-RU" b="1" dirty="0" smtClean="0"/>
              <a:t>                                           МУРМАНСКСТАТ,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45047309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4176464" cy="5832648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04248" y="6356350"/>
            <a:ext cx="2016224" cy="365125"/>
          </a:xfrm>
        </p:spPr>
        <p:txBody>
          <a:bodyPr/>
          <a:lstStyle/>
          <a:p>
            <a:r>
              <a:rPr lang="ru-RU" b="1" dirty="0" smtClean="0"/>
              <a:t>МУРМАНСКСТАТ, 2015</a:t>
            </a:r>
            <a:endParaRPr lang="ru-RU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48680"/>
            <a:ext cx="374441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49707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26" y="493018"/>
            <a:ext cx="9144000" cy="638132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ПОТРЕБЛЕНИЕ ПРОДУКТОВ В ДОМАШНЕМ И ОБЩЕСТВЕННОМ ПИТАНИИ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килограммов в год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400" i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4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" r="-85413"/>
            </a:stretch>
          </a:blipFill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РАЦИОН ПИТАНИЯ</a:t>
            </a:r>
            <a:endParaRPr lang="ru-RU" sz="24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818028"/>
              </p:ext>
            </p:extLst>
          </p:nvPr>
        </p:nvGraphicFramePr>
        <p:xfrm>
          <a:off x="395536" y="1484784"/>
          <a:ext cx="83529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652120" y="6356350"/>
            <a:ext cx="3024336" cy="365125"/>
          </a:xfrm>
        </p:spPr>
        <p:txBody>
          <a:bodyPr/>
          <a:lstStyle/>
          <a:p>
            <a:r>
              <a:rPr lang="ru-RU" dirty="0" smtClean="0"/>
              <a:t>                                    </a:t>
            </a:r>
            <a:r>
              <a:rPr lang="ru-RU" b="1" dirty="0" smtClean="0"/>
              <a:t>МУРМАНСКСТАТ,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95048316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СОСТАВ ПИЩЕВЫХ ВЕЩЕСТВ И ЭНЕРГЕТИЧЕСКАЯ ЦЕННОСТЬ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ПОТРЕБЛЁННЫХ ПРОДУКТОВ ПИТАНИЯ</a:t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СРЕДНЕСУТОЧНОГО РАЦИОНА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МУРМАНСКСТАТ, 2015</a:t>
            </a:r>
            <a:endParaRPr lang="ru-RU"/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1259632" y="160020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Мужчины  </a:t>
            </a:r>
            <a:endParaRPr lang="ru-RU" sz="1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64" y="2492896"/>
            <a:ext cx="3024336" cy="353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33" y="2386372"/>
            <a:ext cx="3312368" cy="374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49143" y="166851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Женщины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53133912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5027</TotalTime>
  <Words>1713</Words>
  <Application>Microsoft Office PowerPoint</Application>
  <PresentationFormat>Экран (4:3)</PresentationFormat>
  <Paragraphs>742</Paragraphs>
  <Slides>31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РАЦИОН ПИТАНИЯ</vt:lpstr>
      <vt:lpstr>РАЦИОН ПИТАНИЯ</vt:lpstr>
      <vt:lpstr>РАЦИОН ПИТАНИЯ</vt:lpstr>
      <vt:lpstr>РАЦИОН ПИТАНИЯ</vt:lpstr>
      <vt:lpstr>РАЦИОН ПИТАНИЯ</vt:lpstr>
      <vt:lpstr>РАЦИОН ПИТАНИЯ</vt:lpstr>
      <vt:lpstr>РАЦИОН ПИТАНИЯ</vt:lpstr>
      <vt:lpstr>СОСТАВ ПИЩЕВЫХ ВЕЩЕСТВ И ЭНЕРГЕТИЧЕСКАЯ ЦЕННОСТЬ  ПОТРЕБЛЁННЫХ ПРОДУКТОВ ПИТАНИЯ СРЕДНЕСУТОЧНОГО РАЦИОНА </vt:lpstr>
      <vt:lpstr>РАЦИОН ПИТАНИЯ</vt:lpstr>
      <vt:lpstr>РАЦИОН ПИТАНИЯ</vt:lpstr>
      <vt:lpstr>РАЦИОН ПИТАНИЯ</vt:lpstr>
      <vt:lpstr>РАЦИОН ПИТАНИЯ</vt:lpstr>
      <vt:lpstr>РАЦИОН ПИТАНИЯ</vt:lpstr>
      <vt:lpstr>РАЦИОН ПИТАНИЯ</vt:lpstr>
      <vt:lpstr>РАЦИОН ПИТАНИЯ</vt:lpstr>
      <vt:lpstr>РАЦИОН ПИТАНИЯ</vt:lpstr>
      <vt:lpstr>РАЦИОН ПИТАНИЯ</vt:lpstr>
      <vt:lpstr>РАЦИОН ПИТАНИЯ</vt:lpstr>
      <vt:lpstr>            ОЦЕНКА ЛИЦАМИ В ВОЗРАСТЕ 14 ЛЕТ И БОЛЕЕ   СТЕПЕНИ  ВАЖНОСТИ  СЛЕДОВАНИЯ ОСНОВНЫМ ПРИНЦИПАМ ЗДОРОВОГО ПИТАНИЯ в процентах от общего числа соответствующей группы  ВЫБОР РАЦИОНА С ПОНИЖЕННЫМ СОДЕРЖАНИЕМ ЖИРОВ</vt:lpstr>
      <vt:lpstr> ОЦЕНКА ЛИЦАМИ В ВОЗРАСТЕ 14 ЛЕТ И БОЛЕЕ   СТЕПЕНИ ВАЖНОСТИ СЛЕДОВАНИЯ ОСНОВНЫМ ПРИНЦИПАМ ЗДОРОВОГО ПИТАНИЯ в процентах от общего числа соответствующей группы</vt:lpstr>
      <vt:lpstr>   ОЦЕНКА ЛИЦАМИ В ВОЗРАСТЕ 14 ЛЕТ И БОЛЕЕ   СТЕПЕНИ ВАЖНОСТИ СЛЕДОВАНИЯ ОСНОВНЫМ ПРИНЦИПАМ ЗДОРОВОГО ПИТАНИЯ в процентах от общего числа соответствующей группы  ВЫБОР РАЦИОНА,  ВКЛЮЧАЮЩЕГО ДОСТАТОЧНОЕ КОЛИЧЕСТВО ФРУКТОВ И ОВОЩЕЙ</vt:lpstr>
      <vt:lpstr>РАЦИОН ПИТАНИЯ</vt:lpstr>
      <vt:lpstr>РАЦИОН ПИТАНИЯ</vt:lpstr>
      <vt:lpstr>РАЦИОН ПИТАНИЯ</vt:lpstr>
      <vt:lpstr>РАЦИОН ПИТАНИЯ</vt:lpstr>
      <vt:lpstr>РАЦИОН ПИТАНИЯ</vt:lpstr>
      <vt:lpstr>РАЦИОН ПИТАНИЯ</vt:lpstr>
      <vt:lpstr>РАЦИОН ПИТАНИЯ</vt:lpstr>
      <vt:lpstr>РАЦИОН ПИТАНИЯ</vt:lpstr>
      <vt:lpstr>Презентация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Выборочное наблюдение  «РАЦИОН ПИТАНИЯ НАСЕЛЕНИЯ» - составная часть системы федеральных статистических наблюдений по социально-демографическим проблемам</dc:title>
  <dc:creator>mozrova_ev</dc:creator>
  <cp:lastModifiedBy>Sasha</cp:lastModifiedBy>
  <cp:revision>417</cp:revision>
  <cp:lastPrinted>2015-12-29T05:52:02Z</cp:lastPrinted>
  <dcterms:created xsi:type="dcterms:W3CDTF">2015-12-08T08:56:12Z</dcterms:created>
  <dcterms:modified xsi:type="dcterms:W3CDTF">2016-10-03T15:39:37Z</dcterms:modified>
</cp:coreProperties>
</file>