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77" r:id="rId2"/>
    <p:sldId id="276" r:id="rId3"/>
    <p:sldId id="300" r:id="rId4"/>
    <p:sldId id="259" r:id="rId5"/>
    <p:sldId id="262" r:id="rId6"/>
    <p:sldId id="291" r:id="rId7"/>
    <p:sldId id="312" r:id="rId8"/>
    <p:sldId id="313" r:id="rId9"/>
    <p:sldId id="316" r:id="rId10"/>
    <p:sldId id="317" r:id="rId11"/>
    <p:sldId id="318" r:id="rId12"/>
    <p:sldId id="319" r:id="rId13"/>
    <p:sldId id="320" r:id="rId14"/>
    <p:sldId id="321" r:id="rId15"/>
    <p:sldId id="324" r:id="rId16"/>
    <p:sldId id="322" r:id="rId17"/>
    <p:sldId id="323" r:id="rId18"/>
    <p:sldId id="314" r:id="rId19"/>
    <p:sldId id="315" r:id="rId20"/>
    <p:sldId id="28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0B0"/>
    <a:srgbClr val="5600F0"/>
    <a:srgbClr val="000099"/>
    <a:srgbClr val="000066"/>
    <a:srgbClr val="FEBEBE"/>
    <a:srgbClr val="FCAB9E"/>
    <a:srgbClr val="FBC5BF"/>
    <a:srgbClr val="446E52"/>
    <a:srgbClr val="4D4D4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966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52315522012025"/>
          <c:y val="0"/>
          <c:w val="0.6174188936856989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9822735101499198E-3"/>
                  <c:y val="-7.6024363397940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1937015250532E-2"/>
                  <c:y val="-2.7128954132214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055729051025832E-3"/>
                  <c:y val="-5.9768747484397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188865525890945E-2"/>
                  <c:y val="-9.1167453075681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818857975326219E-2"/>
                  <c:y val="1.8340627083101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Совершенно не удовлетворены</c:v>
                </c:pt>
                <c:pt idx="1">
                  <c:v>Скорее не удовлетворены</c:v>
                </c:pt>
                <c:pt idx="2">
                  <c:v>Скорее удовлетворены</c:v>
                </c:pt>
                <c:pt idx="3">
                  <c:v>Полностью удовлетворены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2.1</c:v>
                </c:pt>
                <c:pt idx="1">
                  <c:v>11.6</c:v>
                </c:pt>
                <c:pt idx="2">
                  <c:v>58.3</c:v>
                </c:pt>
                <c:pt idx="3">
                  <c:v>27.8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6267280544977385E-4"/>
                  <c:y val="-5.9768747484397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235975997527555E-3"/>
                  <c:y val="-4.2556337143699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52469899808058E-2"/>
                  <c:y val="-5.6740134633584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37049685534228E-3"/>
                  <c:y val="-1.823348553040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610203311441403E-3"/>
                  <c:y val="-3.5015640623264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Совершенно не удовлетворены</c:v>
                </c:pt>
                <c:pt idx="1">
                  <c:v>Скорее не удовлетворены</c:v>
                </c:pt>
                <c:pt idx="2">
                  <c:v>Скорее удовлетворены</c:v>
                </c:pt>
                <c:pt idx="3">
                  <c:v>Полностью удовлетворены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0.8</c:v>
                </c:pt>
                <c:pt idx="1">
                  <c:v>10.5</c:v>
                </c:pt>
                <c:pt idx="2">
                  <c:v>52.7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652352"/>
        <c:axId val="4370816"/>
      </c:barChart>
      <c:catAx>
        <c:axId val="81652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70816"/>
        <c:crosses val="autoZero"/>
        <c:auto val="1"/>
        <c:lblAlgn val="ctr"/>
        <c:lblOffset val="100"/>
        <c:noMultiLvlLbl val="0"/>
      </c:catAx>
      <c:valAx>
        <c:axId val="4370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1652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841214918545022"/>
          <c:y val="0.59578134073636346"/>
          <c:w val="0.27915447576767155"/>
          <c:h val="0.15909488730593391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923490813648295"/>
          <c:y val="0.25436645693208937"/>
          <c:w val="0.52076509186351705"/>
          <c:h val="0.622761544997581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3.28328955613925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1.251195438606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572E-3"/>
                  <c:y val="6.420217427403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 имеющие доступа по другим причинам</c:v>
                </c:pt>
                <c:pt idx="1">
                  <c:v>Не имеющие доступа из-за отсутствия средств</c:v>
                </c:pt>
                <c:pt idx="2">
                  <c:v>Имеющие доступ при существенных ограничениях расходов на другие цели</c:v>
                </c:pt>
                <c:pt idx="3">
                  <c:v>Имеющие доступ без ограничения или с небольшими ограничениями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1.9</c:v>
                </c:pt>
                <c:pt idx="1">
                  <c:v>17.899999999999999</c:v>
                </c:pt>
                <c:pt idx="2">
                  <c:v>55.2</c:v>
                </c:pt>
                <c:pt idx="3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6.4756712334744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442708036620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3"/>
                  <c:y val="-8.335191894411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 имеющие доступа по другим причинам</c:v>
                </c:pt>
                <c:pt idx="1">
                  <c:v>Не имеющие доступа из-за отсутствия средств</c:v>
                </c:pt>
                <c:pt idx="2">
                  <c:v>Имеющие доступ при существенных ограничениях расходов на другие цели</c:v>
                </c:pt>
                <c:pt idx="3">
                  <c:v>Имеющие доступ без ограничения или с небольшими ограничениями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2.7</c:v>
                </c:pt>
                <c:pt idx="1">
                  <c:v>13.7</c:v>
                </c:pt>
                <c:pt idx="2">
                  <c:v>53.1</c:v>
                </c:pt>
                <c:pt idx="3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666048"/>
        <c:axId val="125667584"/>
      </c:barChart>
      <c:catAx>
        <c:axId val="125666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667584"/>
        <c:crosses val="autoZero"/>
        <c:auto val="1"/>
        <c:lblAlgn val="ctr"/>
        <c:lblOffset val="100"/>
        <c:noMultiLvlLbl val="0"/>
      </c:catAx>
      <c:valAx>
        <c:axId val="125667584"/>
        <c:scaling>
          <c:orientation val="minMax"/>
          <c:max val="100"/>
        </c:scaling>
        <c:delete val="1"/>
        <c:axPos val="b"/>
        <c:numFmt formatCode="0.0" sourceLinked="1"/>
        <c:majorTickMark val="out"/>
        <c:minorTickMark val="none"/>
        <c:tickLblPos val="nextTo"/>
        <c:crossAx val="125666048"/>
        <c:crosses val="autoZero"/>
        <c:crossBetween val="between"/>
        <c:majorUnit val="50"/>
      </c:valAx>
      <c:spPr>
        <a:noFill/>
      </c:spPr>
    </c:plotArea>
    <c:legend>
      <c:legendPos val="r"/>
      <c:layout>
        <c:manualLayout>
          <c:xMode val="edge"/>
          <c:yMode val="edge"/>
          <c:x val="0.66141316710411202"/>
          <c:y val="0.77563405215203196"/>
          <c:w val="0.31358683289588796"/>
          <c:h val="0.13567728187866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140846456692916"/>
          <c:y val="0.18894308681944846"/>
          <c:w val="0.50818197725284342"/>
          <c:h val="0.751684068454844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3.28328955613925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9E-3"/>
                  <c:y val="4.8150873139873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9E-3"/>
                  <c:y val="6.47567123347481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Невнимательное отношение медицинского персонала в лечебных учреждениях</c:v>
                </c:pt>
                <c:pt idx="1">
                  <c:v>Недостаточно высокая квалификация медицинского персонала</c:v>
                </c:pt>
                <c:pt idx="2">
                  <c:v>Снижение качества медицинского обслуживания</c:v>
                </c:pt>
                <c:pt idx="3">
                  <c:v>Отсутствие правовой защиты пациента</c:v>
                </c:pt>
                <c:pt idx="4">
                  <c:v>Недостаточное количество хорошо оснащённых больниц</c:v>
                </c:pt>
                <c:pt idx="5">
                  <c:v>Недостаточное количество хорошо оснащённых поликлиник</c:v>
                </c:pt>
                <c:pt idx="6">
                  <c:v>Увеличение объёма платной медицинской помощи</c:v>
                </c:pt>
                <c:pt idx="7">
                  <c:v>Высокая стоимость лекарств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53</c:v>
                </c:pt>
                <c:pt idx="1">
                  <c:v>53.6</c:v>
                </c:pt>
                <c:pt idx="2" formatCode="0.0">
                  <c:v>62.2</c:v>
                </c:pt>
                <c:pt idx="3" formatCode="0.0">
                  <c:v>57.8</c:v>
                </c:pt>
                <c:pt idx="4" formatCode="0.0">
                  <c:v>62.4</c:v>
                </c:pt>
                <c:pt idx="5" formatCode="0.0">
                  <c:v>64.400000000000006</c:v>
                </c:pt>
                <c:pt idx="6" formatCode="0.0">
                  <c:v>82.8</c:v>
                </c:pt>
                <c:pt idx="7" formatCode="0.0">
                  <c:v>95.8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6.4756712334744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6.7302132941257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441E-3"/>
                  <c:y val="-3.3605612531226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E-3"/>
                  <c:y val="-6.4109751263922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Невнимательное отношение медицинского персонала в лечебных учреждениях</c:v>
                </c:pt>
                <c:pt idx="1">
                  <c:v>Недостаточно высокая квалификация медицинского персонала</c:v>
                </c:pt>
                <c:pt idx="2">
                  <c:v>Снижение качества медицинского обслуживания</c:v>
                </c:pt>
                <c:pt idx="3">
                  <c:v>Отсутствие правовой защиты пациента</c:v>
                </c:pt>
                <c:pt idx="4">
                  <c:v>Недостаточное количество хорошо оснащённых больниц</c:v>
                </c:pt>
                <c:pt idx="5">
                  <c:v>Недостаточное количество хорошо оснащённых поликлиник</c:v>
                </c:pt>
                <c:pt idx="6">
                  <c:v>Увеличение объёма платной медицинской помощи</c:v>
                </c:pt>
                <c:pt idx="7">
                  <c:v>Высокая стоимость лекарств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45.6</c:v>
                </c:pt>
                <c:pt idx="1">
                  <c:v>55.3</c:v>
                </c:pt>
                <c:pt idx="2" formatCode="0.0">
                  <c:v>64.400000000000006</c:v>
                </c:pt>
                <c:pt idx="3" formatCode="0.0">
                  <c:v>64.599999999999994</c:v>
                </c:pt>
                <c:pt idx="4" formatCode="0.0">
                  <c:v>70.599999999999994</c:v>
                </c:pt>
                <c:pt idx="5" formatCode="0.0">
                  <c:v>71.400000000000006</c:v>
                </c:pt>
                <c:pt idx="6" formatCode="0.0">
                  <c:v>78.3</c:v>
                </c:pt>
                <c:pt idx="7">
                  <c:v>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202816"/>
        <c:axId val="129220992"/>
      </c:barChart>
      <c:catAx>
        <c:axId val="12920281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20992"/>
        <c:crosses val="autoZero"/>
        <c:auto val="0"/>
        <c:lblAlgn val="ctr"/>
        <c:lblOffset val="100"/>
        <c:noMultiLvlLbl val="0"/>
      </c:catAx>
      <c:valAx>
        <c:axId val="12922099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92028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2697465004374453"/>
          <c:y val="0.93726826066561542"/>
          <c:w val="0.56636461067366584"/>
          <c:h val="4.7163310549798727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308119147668646"/>
          <c:y val="3.433021330963227E-2"/>
          <c:w val="0.55401353777358764"/>
          <c:h val="0.80885827500648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3.28328955613925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1.251195438606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572E-3"/>
                  <c:y val="6.420217427403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Не нуждаются в постановке на учёт</c:v>
                </c:pt>
                <c:pt idx="1">
                  <c:v>Нуждаются в постановке на учёт на социальное обслуживание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96.9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476132281598341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442708036620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3"/>
                  <c:y val="-8.335191894411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Не нуждаются в постановке на учёт</c:v>
                </c:pt>
                <c:pt idx="1">
                  <c:v>Нуждаются в постановке на учёт на социальное обслуживание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99.7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250432"/>
        <c:axId val="129251968"/>
      </c:barChart>
      <c:catAx>
        <c:axId val="129250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51968"/>
        <c:crosses val="autoZero"/>
        <c:auto val="1"/>
        <c:lblAlgn val="ctr"/>
        <c:lblOffset val="100"/>
        <c:noMultiLvlLbl val="0"/>
      </c:catAx>
      <c:valAx>
        <c:axId val="129251968"/>
        <c:scaling>
          <c:orientation val="minMax"/>
          <c:max val="100"/>
        </c:scaling>
        <c:delete val="1"/>
        <c:axPos val="b"/>
        <c:numFmt formatCode="0.0" sourceLinked="1"/>
        <c:majorTickMark val="out"/>
        <c:minorTickMark val="none"/>
        <c:tickLblPos val="nextTo"/>
        <c:crossAx val="129250432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995952366122512"/>
          <c:y val="0.12415171462430101"/>
          <c:w val="0.47004047633877483"/>
          <c:h val="0.167257110321075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109943444366124"/>
          <c:y val="0.26654978150575864"/>
          <c:w val="0.60890056555633876"/>
          <c:h val="0.62660994133854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3.28328955613925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1.251195438606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572E-3"/>
                  <c:y val="6.420217427403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Получили какую-либо помощь</c:v>
                </c:pt>
                <c:pt idx="1">
                  <c:v>Не получили никакой помощи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52.3</c:v>
                </c:pt>
                <c:pt idx="1">
                  <c:v>47.7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6.4756712334744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442708036620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3"/>
                  <c:y val="-8.335191894411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Получили какую-либо помощь</c:v>
                </c:pt>
                <c:pt idx="1">
                  <c:v>Не получили никакой помощи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83.9</c:v>
                </c:pt>
                <c:pt idx="1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564032"/>
        <c:axId val="129455232"/>
      </c:barChart>
      <c:catAx>
        <c:axId val="1295640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455232"/>
        <c:crosses val="autoZero"/>
        <c:auto val="1"/>
        <c:lblAlgn val="ctr"/>
        <c:lblOffset val="100"/>
        <c:noMultiLvlLbl val="0"/>
      </c:catAx>
      <c:valAx>
        <c:axId val="129455232"/>
        <c:scaling>
          <c:orientation val="minMax"/>
          <c:max val="100"/>
        </c:scaling>
        <c:delete val="1"/>
        <c:axPos val="b"/>
        <c:numFmt formatCode="0.0" sourceLinked="1"/>
        <c:majorTickMark val="out"/>
        <c:minorTickMark val="none"/>
        <c:tickLblPos val="nextTo"/>
        <c:crossAx val="129564032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241064855685106"/>
          <c:y val="8.2305669740399212E-2"/>
          <c:w val="0.33577054781533267"/>
          <c:h val="0.161378133911046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51000">
              <a:srgbClr val="FEBEBE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51000">
              <a:srgbClr val="FEBEBE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"/>
          <c:y val="0.23127581780163264"/>
          <c:w val="0.99984864391951012"/>
          <c:h val="0.59118532505325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4.1666666666666666E-3"/>
                  <c:y val="-2.08380095795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2.29218105375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9E-3"/>
                  <c:y val="-2.08380095795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33333333333332E-2"/>
                  <c:y val="-1.458660670570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Обращение к знакомым и родственникам</c:v>
                </c:pt>
                <c:pt idx="1">
                  <c:v>Непосредственное обращение к работодателю</c:v>
                </c:pt>
                <c:pt idx="2">
                  <c:v>Просмотр объявлений в сети "Интернет"</c:v>
                </c:pt>
                <c:pt idx="3">
                  <c:v>Просмотр объявлений в СМИ</c:v>
                </c:pt>
                <c:pt idx="4">
                  <c:v>Обращение в государственную службу занятости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54.7</c:v>
                </c:pt>
                <c:pt idx="1">
                  <c:v>23.4</c:v>
                </c:pt>
                <c:pt idx="2">
                  <c:v>38.299999999999997</c:v>
                </c:pt>
                <c:pt idx="3">
                  <c:v>21.9</c:v>
                </c:pt>
                <c:pt idx="4">
                  <c:v>33.4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875420862161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Обращение к знакомым и родственникам</c:v>
                </c:pt>
                <c:pt idx="1">
                  <c:v>Непосредственное обращение к работодателю</c:v>
                </c:pt>
                <c:pt idx="2">
                  <c:v>Просмотр объявлений в сети "Интернет"</c:v>
                </c:pt>
                <c:pt idx="3">
                  <c:v>Просмотр объявлений в СМИ</c:v>
                </c:pt>
                <c:pt idx="4">
                  <c:v>Обращение в государственную службу занятости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68.2</c:v>
                </c:pt>
                <c:pt idx="1">
                  <c:v>19.5</c:v>
                </c:pt>
                <c:pt idx="2">
                  <c:v>40.1</c:v>
                </c:pt>
                <c:pt idx="3">
                  <c:v>27.2</c:v>
                </c:pt>
                <c:pt idx="4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29660800"/>
        <c:axId val="129662336"/>
        <c:axId val="0"/>
      </c:bar3DChart>
      <c:catAx>
        <c:axId val="129660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62336"/>
        <c:crosses val="autoZero"/>
        <c:auto val="1"/>
        <c:lblAlgn val="ctr"/>
        <c:lblOffset val="100"/>
        <c:noMultiLvlLbl val="0"/>
      </c:catAx>
      <c:valAx>
        <c:axId val="129662336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966080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0205205599300082"/>
          <c:y val="0.27545961757822296"/>
          <c:w val="0.3752423447069117"/>
          <c:h val="6.6056162209629732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51000">
              <a:srgbClr val="FEBEBE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51000">
              <a:srgbClr val="FEBEBE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0852909011373579E-2"/>
          <c:y val="0.23127581780163264"/>
          <c:w val="0.938737532808399"/>
          <c:h val="0.626609941338541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4.1666666666666666E-3"/>
                  <c:y val="-2.08380095795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2.29218105375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9E-3"/>
                  <c:y val="-2.08380095795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Центр занятости населения  ничем не может мне помочь</c:v>
                </c:pt>
                <c:pt idx="1">
                  <c:v>Не нуждались в услугах по содействию занятости</c:v>
                </c:pt>
                <c:pt idx="2">
                  <c:v>Можно найти работу без посредников</c:v>
                </c:pt>
                <c:pt idx="3">
                  <c:v>Большие очереди, неудобный график работы</c:v>
                </c:pt>
                <c:pt idx="4">
                  <c:v>Далеко расположен от дома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28.1</c:v>
                </c:pt>
                <c:pt idx="1">
                  <c:v>24.1</c:v>
                </c:pt>
                <c:pt idx="2">
                  <c:v>29.2</c:v>
                </c:pt>
                <c:pt idx="3">
                  <c:v>1.9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875420862161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Центр занятости населения  ничем не может мне помочь</c:v>
                </c:pt>
                <c:pt idx="1">
                  <c:v>Не нуждались в услугах по содействию занятости</c:v>
                </c:pt>
                <c:pt idx="2">
                  <c:v>Можно найти работу без посредников</c:v>
                </c:pt>
                <c:pt idx="3">
                  <c:v>Большие очереди, неудобный график работы</c:v>
                </c:pt>
                <c:pt idx="4">
                  <c:v>Далеко расположен от дома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36.9</c:v>
                </c:pt>
                <c:pt idx="1">
                  <c:v>20.5</c:v>
                </c:pt>
                <c:pt idx="2">
                  <c:v>33.9</c:v>
                </c:pt>
                <c:pt idx="3">
                  <c:v>7.4</c:v>
                </c:pt>
                <c:pt idx="4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31187456"/>
        <c:axId val="131188992"/>
        <c:axId val="0"/>
      </c:bar3DChart>
      <c:catAx>
        <c:axId val="13118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188992"/>
        <c:crosses val="autoZero"/>
        <c:auto val="1"/>
        <c:lblAlgn val="ctr"/>
        <c:lblOffset val="100"/>
        <c:noMultiLvlLbl val="0"/>
      </c:catAx>
      <c:valAx>
        <c:axId val="131188992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118745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60344094488188982"/>
          <c:y val="0.31088423386350483"/>
          <c:w val="0.3752423447069117"/>
          <c:h val="8.0642768915334034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sideWall>
    <c:back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0852909011373579E-2"/>
          <c:y val="8.540975074458966E-2"/>
          <c:w val="0.938737532808399"/>
          <c:h val="0.6120233346328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1.5277777777777777E-2"/>
                  <c:y val="-2.500561149549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2.29218105375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2.08380095795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Организацией учебного процесса</c:v>
                </c:pt>
                <c:pt idx="1">
                  <c:v>Качеством обучения</c:v>
                </c:pt>
                <c:pt idx="2">
                  <c:v>Регулярностью и порядком организации внеучебных мероприятий</c:v>
                </c:pt>
                <c:pt idx="3">
                  <c:v>Качеством воспитательной работы</c:v>
                </c:pt>
                <c:pt idx="4">
                  <c:v>Комфортностью пребывания</c:v>
                </c:pt>
                <c:pt idx="5">
                  <c:v>Безопасностью пребывания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65.599999999999994</c:v>
                </c:pt>
                <c:pt idx="1">
                  <c:v>68.3</c:v>
                </c:pt>
                <c:pt idx="2">
                  <c:v>79.8</c:v>
                </c:pt>
                <c:pt idx="3">
                  <c:v>78.8</c:v>
                </c:pt>
                <c:pt idx="4">
                  <c:v>85</c:v>
                </c:pt>
                <c:pt idx="5">
                  <c:v>69.7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875420862161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Организацией учебного процесса</c:v>
                </c:pt>
                <c:pt idx="1">
                  <c:v>Качеством обучения</c:v>
                </c:pt>
                <c:pt idx="2">
                  <c:v>Регулярностью и порядком организации внеучебных мероприятий</c:v>
                </c:pt>
                <c:pt idx="3">
                  <c:v>Качеством воспитательной работы</c:v>
                </c:pt>
                <c:pt idx="4">
                  <c:v>Комфортностью пребывания</c:v>
                </c:pt>
                <c:pt idx="5">
                  <c:v>Безопасностью пребывания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65</c:v>
                </c:pt>
                <c:pt idx="1">
                  <c:v>68.599999999999994</c:v>
                </c:pt>
                <c:pt idx="2">
                  <c:v>63.6</c:v>
                </c:pt>
                <c:pt idx="3">
                  <c:v>67.5</c:v>
                </c:pt>
                <c:pt idx="4">
                  <c:v>63.8</c:v>
                </c:pt>
                <c:pt idx="5">
                  <c:v>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56928"/>
        <c:axId val="34158464"/>
        <c:axId val="0"/>
      </c:bar3DChart>
      <c:catAx>
        <c:axId val="3415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3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158464"/>
        <c:crosses val="autoZero"/>
        <c:auto val="1"/>
        <c:lblAlgn val="ctr"/>
        <c:lblOffset val="100"/>
        <c:noMultiLvlLbl val="0"/>
      </c:catAx>
      <c:valAx>
        <c:axId val="34158464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4156928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75899650043744527"/>
          <c:y val="0.76515284269829587"/>
          <c:w val="0.21690901137357829"/>
          <c:h val="8.8977972747165041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sideWall>
    <c:back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0852909011373579E-2"/>
          <c:y val="8.540975074458966E-2"/>
          <c:w val="0.938737532808399"/>
          <c:h val="0.6120233346328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1.5277777777777777E-2"/>
                  <c:y val="-2.500561149549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2.29218105375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66E-2"/>
                  <c:y val="-2.0838009579577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Условиями пребывания для обучающихся с ограниченными возможностями</c:v>
                </c:pt>
                <c:pt idx="1">
                  <c:v>Организацией медицинского контроля и медицинской помощи</c:v>
                </c:pt>
                <c:pt idx="2">
                  <c:v>Качеством питания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29.5</c:v>
                </c:pt>
                <c:pt idx="1">
                  <c:v>15.5</c:v>
                </c:pt>
                <c:pt idx="2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2.292181053753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875420862161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Условиями пребывания для обучающихся с ограниченными возможностями</c:v>
                </c:pt>
                <c:pt idx="1">
                  <c:v>Организацией медицинского контроля и медицинской помощи</c:v>
                </c:pt>
                <c:pt idx="2">
                  <c:v>Качеством питания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18.899999999999999</c:v>
                </c:pt>
                <c:pt idx="1">
                  <c:v>10.3</c:v>
                </c:pt>
                <c:pt idx="2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861056"/>
        <c:axId val="82875136"/>
        <c:axId val="0"/>
      </c:bar3DChart>
      <c:catAx>
        <c:axId val="8286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875136"/>
        <c:crosses val="autoZero"/>
        <c:auto val="1"/>
        <c:lblAlgn val="ctr"/>
        <c:lblOffset val="100"/>
        <c:noMultiLvlLbl val="0"/>
      </c:catAx>
      <c:valAx>
        <c:axId val="82875136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286105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7298298337707787"/>
          <c:y val="0.11709074477343343"/>
          <c:w val="0.21690901137357829"/>
          <c:h val="8.8977972747165041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948210532186719"/>
          <c:y val="7.0283745801368189E-2"/>
          <c:w val="0.6262537778041154"/>
          <c:h val="0.81466757243487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4547466679497128E-3"/>
                  <c:y val="-3.2104867078274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227808988926883E-3"/>
                  <c:y val="4.2702572594373409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843197260968044E-3"/>
                  <c:y val="2.39268531756503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93734104971105E-3"/>
                  <c:y val="-2.2110725088232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07111639552484E-2"/>
                  <c:y val="-6.4611683175662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 посещают поликлинику</c:v>
                </c:pt>
                <c:pt idx="1">
                  <c:v>Не удовлетворены</c:v>
                </c:pt>
                <c:pt idx="2">
                  <c:v>Удовлетворены не в полной мере</c:v>
                </c:pt>
                <c:pt idx="3">
                  <c:v>Полностью удовлетворены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5.5</c:v>
                </c:pt>
                <c:pt idx="1">
                  <c:v>14.2</c:v>
                </c:pt>
                <c:pt idx="2">
                  <c:v>44.8</c:v>
                </c:pt>
                <c:pt idx="3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1.9822735101499198E-3"/>
                  <c:y val="-9.116709248405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337049685534228E-3"/>
                  <c:y val="2.437997894596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074076414400326E-3"/>
                  <c:y val="-4.42214501764652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286608204458117E-3"/>
                  <c:y val="-9.0259028440348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65537171541381E-2"/>
                  <c:y val="-2.279186374616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 посещают поликлинику</c:v>
                </c:pt>
                <c:pt idx="1">
                  <c:v>Не удовлетворены</c:v>
                </c:pt>
                <c:pt idx="2">
                  <c:v>Удовлетворены не в полной мере</c:v>
                </c:pt>
                <c:pt idx="3">
                  <c:v>Полностью удовлетворены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4.8</c:v>
                </c:pt>
                <c:pt idx="1">
                  <c:v>29</c:v>
                </c:pt>
                <c:pt idx="2">
                  <c:v>41.8</c:v>
                </c:pt>
                <c:pt idx="3">
                  <c:v>24.4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51040"/>
        <c:axId val="43402368"/>
      </c:barChart>
      <c:catAx>
        <c:axId val="43351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402368"/>
        <c:crosses val="autoZero"/>
        <c:auto val="1"/>
        <c:lblAlgn val="ctr"/>
        <c:lblOffset val="100"/>
        <c:noMultiLvlLbl val="0"/>
      </c:catAx>
      <c:valAx>
        <c:axId val="43402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3351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841214639629587"/>
          <c:y val="0.73159221870677182"/>
          <c:w val="0.27915447576767155"/>
          <c:h val="0.11663457327877458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74179790026246"/>
          <c:y val="0.23127581780163264"/>
          <c:w val="0.49984864391951006"/>
          <c:h val="0.59967094378135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3.283289556139251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1.251195438606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9E-3"/>
                  <c:y val="6.475671233474815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Работой участкового врача</c:v>
                </c:pt>
                <c:pt idx="1">
                  <c:v>Условиями для ожидания приёма врача</c:v>
                </c:pt>
                <c:pt idx="2">
                  <c:v>Неудобным временем работы специалистов</c:v>
                </c:pt>
                <c:pt idx="3">
                  <c:v>Отсутствием необходимого оборудования, лекарственных препаратов</c:v>
                </c:pt>
                <c:pt idx="4">
                  <c:v>Работой врачей-специалистов</c:v>
                </c:pt>
                <c:pt idx="5">
                  <c:v>Длительностью ожидания в очереди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30.8</c:v>
                </c:pt>
                <c:pt idx="1">
                  <c:v>35.799999999999997</c:v>
                </c:pt>
                <c:pt idx="2">
                  <c:v>33.299999999999997</c:v>
                </c:pt>
                <c:pt idx="3">
                  <c:v>49.5</c:v>
                </c:pt>
                <c:pt idx="4">
                  <c:v>58.3</c:v>
                </c:pt>
                <c:pt idx="5">
                  <c:v>77.5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6.4756712334744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888888888888889E-3"/>
                  <c:y val="-6.7302132941257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444444444444441E-3"/>
                  <c:y val="-3.3605612531226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87E-3"/>
                  <c:y val="-6.4109751263922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Работой участкового врача</c:v>
                </c:pt>
                <c:pt idx="1">
                  <c:v>Условиями для ожидания приёма врача</c:v>
                </c:pt>
                <c:pt idx="2">
                  <c:v>Неудобным временем работы специалистов</c:v>
                </c:pt>
                <c:pt idx="3">
                  <c:v>Отсутствием необходимого оборудования, лекарственных препаратов</c:v>
                </c:pt>
                <c:pt idx="4">
                  <c:v>Работой врачей-специалистов</c:v>
                </c:pt>
                <c:pt idx="5">
                  <c:v>Длительностью ожидания в очереди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29.5</c:v>
                </c:pt>
                <c:pt idx="1">
                  <c:v>35.4</c:v>
                </c:pt>
                <c:pt idx="2">
                  <c:v>41.2</c:v>
                </c:pt>
                <c:pt idx="3">
                  <c:v>57.1</c:v>
                </c:pt>
                <c:pt idx="4">
                  <c:v>68.900000000000006</c:v>
                </c:pt>
                <c:pt idx="5" formatCode="General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288768"/>
        <c:axId val="118290304"/>
      </c:barChart>
      <c:catAx>
        <c:axId val="11828876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290304"/>
        <c:crosses val="autoZero"/>
        <c:auto val="0"/>
        <c:lblAlgn val="ctr"/>
        <c:lblOffset val="100"/>
        <c:noMultiLvlLbl val="0"/>
      </c:catAx>
      <c:valAx>
        <c:axId val="11829030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828876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4183576115485565"/>
          <c:y val="0.86607224024891794"/>
          <c:w val="0.56636461067366584"/>
          <c:h val="7.025391176602494E-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239457567804027"/>
          <c:y val="0.23127581780163264"/>
          <c:w val="0.59760542432195973"/>
          <c:h val="0.61121624438946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888888888888889E-3"/>
                  <c:y val="4.1767624916516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8.1848908681217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1.251195438606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572E-3"/>
                  <c:y val="6.420217427403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 вызывали </c:v>
                </c:pt>
                <c:pt idx="1">
                  <c:v>Не имели трудностей </c:v>
                </c:pt>
                <c:pt idx="2">
                  <c:v>Имели трудности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69.2</c:v>
                </c:pt>
                <c:pt idx="1">
                  <c:v>28</c:v>
                </c:pt>
                <c:pt idx="2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6.4756712334744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442708036620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3"/>
                  <c:y val="-8.335191894411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 вызывали </c:v>
                </c:pt>
                <c:pt idx="1">
                  <c:v>Не имели трудностей </c:v>
                </c:pt>
                <c:pt idx="2">
                  <c:v>Имели трудности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76.599999999999994</c:v>
                </c:pt>
                <c:pt idx="1">
                  <c:v>21.5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746560"/>
        <c:axId val="123756544"/>
      </c:barChart>
      <c:catAx>
        <c:axId val="123746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756544"/>
        <c:crosses val="autoZero"/>
        <c:auto val="1"/>
        <c:lblAlgn val="ctr"/>
        <c:lblOffset val="100"/>
        <c:noMultiLvlLbl val="0"/>
      </c:catAx>
      <c:valAx>
        <c:axId val="123756544"/>
        <c:scaling>
          <c:orientation val="minMax"/>
          <c:max val="100"/>
        </c:scaling>
        <c:delete val="1"/>
        <c:axPos val="b"/>
        <c:numFmt formatCode="0.0" sourceLinked="1"/>
        <c:majorTickMark val="out"/>
        <c:minorTickMark val="none"/>
        <c:tickLblPos val="nextTo"/>
        <c:crossAx val="123746560"/>
        <c:crosses val="autoZero"/>
        <c:crossBetween val="between"/>
        <c:majorUnit val="50"/>
      </c:valAx>
      <c:spPr>
        <a:noFill/>
      </c:spPr>
    </c:plotArea>
    <c:legend>
      <c:legendPos val="r"/>
      <c:layout>
        <c:manualLayout>
          <c:xMode val="edge"/>
          <c:yMode val="edge"/>
          <c:x val="0.6628020559930009"/>
          <c:y val="0.24262600741081028"/>
          <c:w val="0.33580905511811021"/>
          <c:h val="0.131828848342628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585290901137359"/>
          <c:y val="0.37174367978123929"/>
          <c:w val="0.61234864391951005"/>
          <c:h val="0.62660994133854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888888888888889E-3"/>
                  <c:y val="4.1767624916516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8.1848908681217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1.68634115181494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555555555555558E-3"/>
                  <c:y val="6.10097925967047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1.2511954386062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6572E-3"/>
                  <c:y val="6.4202174274039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Практически не было</c:v>
                </c:pt>
                <c:pt idx="1">
                  <c:v>Были, но не существенные</c:v>
                </c:pt>
                <c:pt idx="2">
                  <c:v>Были существенные трудности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78.8</c:v>
                </c:pt>
                <c:pt idx="1">
                  <c:v>14.6</c:v>
                </c:pt>
                <c:pt idx="2">
                  <c:v>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-1.3888888888888889E-3"/>
                  <c:y val="6.47567123347446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442708036620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2.4122405640652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5625415903545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9E-3"/>
                  <c:y val="-7.2088432760290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222222222222224E-3"/>
                  <c:y val="-8.3351918944111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Практически не было</c:v>
                </c:pt>
                <c:pt idx="1">
                  <c:v>Были, но не существенные</c:v>
                </c:pt>
                <c:pt idx="2">
                  <c:v>Были существенные трудности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88.8</c:v>
                </c:pt>
                <c:pt idx="1">
                  <c:v>6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837696"/>
        <c:axId val="125839232"/>
      </c:barChart>
      <c:catAx>
        <c:axId val="125837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839232"/>
        <c:crosses val="autoZero"/>
        <c:auto val="1"/>
        <c:lblAlgn val="ctr"/>
        <c:lblOffset val="100"/>
        <c:noMultiLvlLbl val="0"/>
      </c:catAx>
      <c:valAx>
        <c:axId val="125839232"/>
        <c:scaling>
          <c:orientation val="minMax"/>
          <c:max val="100"/>
        </c:scaling>
        <c:delete val="1"/>
        <c:axPos val="b"/>
        <c:numFmt formatCode="0.0" sourceLinked="1"/>
        <c:majorTickMark val="out"/>
        <c:minorTickMark val="none"/>
        <c:tickLblPos val="nextTo"/>
        <c:crossAx val="125837696"/>
        <c:crosses val="autoZero"/>
        <c:crossBetween val="between"/>
        <c:majorUnit val="50"/>
      </c:valAx>
      <c:spPr>
        <a:noFill/>
      </c:spPr>
    </c:plotArea>
    <c:legend>
      <c:legendPos val="r"/>
      <c:layout>
        <c:manualLayout>
          <c:xMode val="edge"/>
          <c:yMode val="edge"/>
          <c:x val="0.6447465004374453"/>
          <c:y val="0.45428985189288384"/>
          <c:w val="0.32886461067366574"/>
          <c:h val="0.112586680662439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sideWall>
    <c:back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0852909011373579E-2"/>
          <c:y val="8.540975074458966E-2"/>
          <c:w val="0.8548856198988084"/>
          <c:h val="0.6120233346328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1.5277777777777777E-2"/>
                  <c:y val="-2.500561149549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2.29218105375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99649475340099E-3"/>
                  <c:y val="-9.4050081572787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Совершенно не удовлетворены</c:v>
                </c:pt>
                <c:pt idx="1">
                  <c:v>Не совсем удовлетворены</c:v>
                </c:pt>
                <c:pt idx="2">
                  <c:v>Полностью удовлетворены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3.5</c:v>
                </c:pt>
                <c:pt idx="1">
                  <c:v>24.3</c:v>
                </c:pt>
                <c:pt idx="2">
                  <c:v>72.3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875420862161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226858851431968E-2"/>
                  <c:y val="-8.335300727774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Совершенно не удовлетворены</c:v>
                </c:pt>
                <c:pt idx="1">
                  <c:v>Не совсем удовлетворены</c:v>
                </c:pt>
                <c:pt idx="2">
                  <c:v>Полностью удовлетворены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2.8</c:v>
                </c:pt>
                <c:pt idx="1">
                  <c:v>27.8</c:v>
                </c:pt>
                <c:pt idx="2">
                  <c:v>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705216"/>
        <c:axId val="125723392"/>
        <c:axId val="0"/>
      </c:bar3DChart>
      <c:catAx>
        <c:axId val="12570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23392"/>
        <c:crosses val="autoZero"/>
        <c:auto val="1"/>
        <c:lblAlgn val="ctr"/>
        <c:lblOffset val="100"/>
        <c:noMultiLvlLbl val="0"/>
      </c:catAx>
      <c:valAx>
        <c:axId val="125723392"/>
        <c:scaling>
          <c:orientation val="minMax"/>
          <c:max val="10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25705216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sideWall>
    <c:backWall>
      <c:thickness val="0"/>
      <c:spPr>
        <a:gradFill>
          <a:gsLst>
            <a:gs pos="49000">
              <a:srgbClr val="92D050"/>
            </a:gs>
            <a:gs pos="50000">
              <a:srgbClr val="FBC5B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0852909011373579E-2"/>
          <c:y val="8.540975074458966E-2"/>
          <c:w val="0.8548856198988084"/>
          <c:h val="0.612023334632837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solidFill>
              <a:srgbClr val="5600F0"/>
            </a:solidFill>
          </c:spPr>
          <c:invertIfNegative val="0"/>
          <c:dLbls>
            <c:dLbl>
              <c:idx val="0"/>
              <c:layout>
                <c:manualLayout>
                  <c:x val="1.5277777777777777E-2"/>
                  <c:y val="-2.5005611495493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2.292181053753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99649475340099E-3"/>
                  <c:y val="-9.4050081572787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66E-3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12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3F00B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Совершенно не удовлетворены</c:v>
                </c:pt>
                <c:pt idx="1">
                  <c:v>Не совсем удовлетворены</c:v>
                </c:pt>
                <c:pt idx="2">
                  <c:v>Полностью удовлетворены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3.4</c:v>
                </c:pt>
                <c:pt idx="1">
                  <c:v>29.9</c:v>
                </c:pt>
                <c:pt idx="2">
                  <c:v>66.7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-1.6670407663662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1.250280574774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1.8754208621619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226858851431968E-2"/>
                  <c:y val="-8.3353007277746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-1.8754208621619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2222222222223E-2"/>
                  <c:y val="-8.335203831831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Совершенно не удовлетворены</c:v>
                </c:pt>
                <c:pt idx="1">
                  <c:v>Не совсем удовлетворены</c:v>
                </c:pt>
                <c:pt idx="2">
                  <c:v>Полностью удовлетворены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4.0999999999999996</c:v>
                </c:pt>
                <c:pt idx="1">
                  <c:v>26.2</c:v>
                </c:pt>
                <c:pt idx="2">
                  <c:v>69.599999999999994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806464"/>
        <c:axId val="125808000"/>
        <c:axId val="0"/>
      </c:bar3DChart>
      <c:catAx>
        <c:axId val="12580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3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808000"/>
        <c:crosses val="autoZero"/>
        <c:auto val="1"/>
        <c:lblAlgn val="ctr"/>
        <c:lblOffset val="100"/>
        <c:noMultiLvlLbl val="0"/>
      </c:catAx>
      <c:valAx>
        <c:axId val="125808000"/>
        <c:scaling>
          <c:orientation val="minMax"/>
          <c:max val="10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2580646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4.8945669615787927E-3"/>
          <c:y val="0.85582061751946747"/>
          <c:w val="0.65146608789743621"/>
          <c:h val="0.144179382480532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C96FE-96CC-48F8-89B4-F6058FA5B95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harsh" dir="t"/>
        </a:scene3d>
      </dgm:spPr>
      <dgm:t>
        <a:bodyPr/>
        <a:lstStyle/>
        <a:p>
          <a:endParaRPr lang="ru-RU"/>
        </a:p>
      </dgm:t>
    </dgm:pt>
    <dgm:pt modelId="{F3DEBA61-F19C-4C56-96A9-AC20431E4C4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2013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5F8EEF-F042-4B6E-9D0E-C96D28555EF7}" type="parTrans" cxnId="{BC048943-AB7C-4B69-8EF0-AB0B34980A92}">
      <dgm:prSet/>
      <dgm:spPr/>
      <dgm:t>
        <a:bodyPr/>
        <a:lstStyle/>
        <a:p>
          <a:endParaRPr lang="ru-RU"/>
        </a:p>
      </dgm:t>
    </dgm:pt>
    <dgm:pt modelId="{70336294-91C2-4A60-887E-496C4C761F69}" type="sibTrans" cxnId="{BC048943-AB7C-4B69-8EF0-AB0B34980A92}">
      <dgm:prSet/>
      <dgm:spPr/>
      <dgm:t>
        <a:bodyPr/>
        <a:lstStyle/>
        <a:p>
          <a:endParaRPr lang="ru-RU"/>
        </a:p>
      </dgm:t>
    </dgm:pt>
    <dgm:pt modelId="{FABABF9D-5D0E-4456-9877-E2F06EF514C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Домохозяйств          </a:t>
          </a:r>
          <a:r>
            <a:rPr lang="ru-RU" sz="1600" b="1" strike="noStrik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</a:t>
          </a:r>
          <a:endParaRPr lang="ru-RU" sz="1600" strike="noStrik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EA149B7-C708-4532-8B73-A6152DD2F9A5}" type="parTrans" cxnId="{7D9E518B-6098-422C-8C72-E2818983D625}">
      <dgm:prSet/>
      <dgm:spPr/>
      <dgm:t>
        <a:bodyPr/>
        <a:lstStyle/>
        <a:p>
          <a:endParaRPr lang="ru-RU"/>
        </a:p>
      </dgm:t>
    </dgm:pt>
    <dgm:pt modelId="{7EF450A4-E723-4658-B122-41BBD37B7EB5}" type="sibTrans" cxnId="{7D9E518B-6098-422C-8C72-E2818983D625}">
      <dgm:prSet/>
      <dgm:spPr/>
      <dgm:t>
        <a:bodyPr/>
        <a:lstStyle/>
        <a:p>
          <a:endParaRPr lang="ru-RU"/>
        </a:p>
      </dgm:t>
    </dgm:pt>
    <dgm:pt modelId="{B4FC6A21-2B6C-4AB3-81AD-244FB7C340C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Участков 	          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B24EF-D1A4-41D6-BCFE-DB54A28FCB84}" type="parTrans" cxnId="{6939095D-63B5-4949-AF00-D2E283A5159E}">
      <dgm:prSet/>
      <dgm:spPr/>
      <dgm:t>
        <a:bodyPr/>
        <a:lstStyle/>
        <a:p>
          <a:endParaRPr lang="ru-RU"/>
        </a:p>
      </dgm:t>
    </dgm:pt>
    <dgm:pt modelId="{A9EC7402-3AB4-460D-B7A6-C47116D493A6}" type="sibTrans" cxnId="{6939095D-63B5-4949-AF00-D2E283A5159E}">
      <dgm:prSet/>
      <dgm:spPr/>
      <dgm:t>
        <a:bodyPr/>
        <a:lstStyle/>
        <a:p>
          <a:endParaRPr lang="ru-RU"/>
        </a:p>
      </dgm:t>
    </dgm:pt>
    <dgm:pt modelId="{9B5FC49E-F8A7-4999-A801-3F10185FB63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2015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2A6CC7-BFA2-449C-8C95-1408244948A2}" type="parTrans" cxnId="{BA212707-1BFD-4D0C-8FD1-E107745ADEE8}">
      <dgm:prSet/>
      <dgm:spPr/>
      <dgm:t>
        <a:bodyPr/>
        <a:lstStyle/>
        <a:p>
          <a:endParaRPr lang="ru-RU"/>
        </a:p>
      </dgm:t>
    </dgm:pt>
    <dgm:pt modelId="{4FD539BD-65B9-42FA-B409-4307EA41CA7A}" type="sibTrans" cxnId="{BA212707-1BFD-4D0C-8FD1-E107745ADEE8}">
      <dgm:prSet/>
      <dgm:spPr/>
      <dgm:t>
        <a:bodyPr/>
        <a:lstStyle/>
        <a:p>
          <a:endParaRPr lang="ru-RU"/>
        </a:p>
      </dgm:t>
    </dgm:pt>
    <dgm:pt modelId="{E3AD55B9-FAD6-4CB3-8FD9-59638479C9B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Домохозяйств 	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440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FC52E5-F555-448D-B6E2-D55AAB80438E}" type="parTrans" cxnId="{CBCA6FF2-B7AD-4D4B-8E06-D2B3B621EED1}">
      <dgm:prSet/>
      <dgm:spPr/>
      <dgm:t>
        <a:bodyPr/>
        <a:lstStyle/>
        <a:p>
          <a:endParaRPr lang="ru-RU"/>
        </a:p>
      </dgm:t>
    </dgm:pt>
    <dgm:pt modelId="{22749607-1269-4E5F-88F2-DD3D1891BF70}" type="sibTrans" cxnId="{CBCA6FF2-B7AD-4D4B-8E06-D2B3B621EED1}">
      <dgm:prSet/>
      <dgm:spPr/>
      <dgm:t>
        <a:bodyPr/>
        <a:lstStyle/>
        <a:p>
          <a:endParaRPr lang="ru-RU"/>
        </a:p>
      </dgm:t>
    </dgm:pt>
    <dgm:pt modelId="{2B30CB16-7312-4272-8F21-62803327E1C5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Участков 		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2D8F61B-CCB2-4FBE-BEF8-040984CA0CFE}" type="parTrans" cxnId="{38E01F63-7168-4C73-8FCC-95CCF18048A5}">
      <dgm:prSet/>
      <dgm:spPr/>
      <dgm:t>
        <a:bodyPr/>
        <a:lstStyle/>
        <a:p>
          <a:endParaRPr lang="ru-RU"/>
        </a:p>
      </dgm:t>
    </dgm:pt>
    <dgm:pt modelId="{F2CFFB15-A97A-40A3-BB96-0639D60B9D7D}" type="sibTrans" cxnId="{38E01F63-7168-4C73-8FCC-95CCF18048A5}">
      <dgm:prSet/>
      <dgm:spPr/>
      <dgm:t>
        <a:bodyPr/>
        <a:lstStyle/>
        <a:p>
          <a:endParaRPr lang="ru-RU"/>
        </a:p>
      </dgm:t>
    </dgm:pt>
    <dgm:pt modelId="{40AB6556-4416-4C48-8FCC-C29EAABE0B58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Справочно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России         48 тыс. домохозяйств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9DF1F4-678E-438B-A7C6-596C1A2DF9DB}" type="parTrans" cxnId="{2179C475-EE33-4F51-BADA-B3C951D6D65C}">
      <dgm:prSet/>
      <dgm:spPr/>
      <dgm:t>
        <a:bodyPr/>
        <a:lstStyle/>
        <a:p>
          <a:endParaRPr lang="ru-RU"/>
        </a:p>
      </dgm:t>
    </dgm:pt>
    <dgm:pt modelId="{124AB312-180D-411F-B5FE-025764A0D7B5}" type="sibTrans" cxnId="{2179C475-EE33-4F51-BADA-B3C951D6D65C}">
      <dgm:prSet/>
      <dgm:spPr/>
      <dgm:t>
        <a:bodyPr/>
        <a:lstStyle/>
        <a:p>
          <a:endParaRPr lang="ru-RU"/>
        </a:p>
      </dgm:t>
    </dgm:pt>
    <dgm:pt modelId="{28515B3A-C066-4A84-B0F5-B8872E67562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Справочно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России          10 тыс. домохозяйств</a:t>
          </a:r>
          <a:endParaRPr lang="ru-RU" sz="1600" dirty="0">
            <a:solidFill>
              <a:schemeClr val="tx1"/>
            </a:solidFill>
          </a:endParaRPr>
        </a:p>
      </dgm:t>
    </dgm:pt>
    <dgm:pt modelId="{40CF7BD9-4462-4CA9-8D0C-A1756C44D18D}" type="parTrans" cxnId="{6C68B6B7-8248-4419-A577-6A2C90A67CE6}">
      <dgm:prSet/>
      <dgm:spPr/>
      <dgm:t>
        <a:bodyPr/>
        <a:lstStyle/>
        <a:p>
          <a:endParaRPr lang="ru-RU"/>
        </a:p>
      </dgm:t>
    </dgm:pt>
    <dgm:pt modelId="{B5C07447-2A3B-478C-B54E-B1B21DECFEF5}" type="sibTrans" cxnId="{6C68B6B7-8248-4419-A577-6A2C90A67CE6}">
      <dgm:prSet/>
      <dgm:spPr/>
      <dgm:t>
        <a:bodyPr/>
        <a:lstStyle/>
        <a:p>
          <a:endParaRPr lang="ru-RU"/>
        </a:p>
      </dgm:t>
    </dgm:pt>
    <dgm:pt modelId="{647B7C55-9949-4191-B245-83A2D15CCCF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DF0436-3703-49ED-8ECA-1857B8AA86A9}" type="parTrans" cxnId="{18FBC346-F1C6-458E-8041-868E5668C812}">
      <dgm:prSet/>
      <dgm:spPr/>
      <dgm:t>
        <a:bodyPr/>
        <a:lstStyle/>
        <a:p>
          <a:endParaRPr lang="ru-RU"/>
        </a:p>
      </dgm:t>
    </dgm:pt>
    <dgm:pt modelId="{185AE671-CE35-4896-9E63-34FF66188BA5}" type="sibTrans" cxnId="{18FBC346-F1C6-458E-8041-868E5668C812}">
      <dgm:prSet/>
      <dgm:spPr/>
      <dgm:t>
        <a:bodyPr/>
        <a:lstStyle/>
        <a:p>
          <a:endParaRPr lang="ru-RU"/>
        </a:p>
      </dgm:t>
    </dgm:pt>
    <dgm:pt modelId="{53CD2220-7D09-45FD-B1A3-20320A3531E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9185CBF6-528B-4387-91D9-EDF93C32E733}" type="parTrans" cxnId="{961177EF-1688-45E4-9D92-60D46ECB37FA}">
      <dgm:prSet/>
      <dgm:spPr/>
      <dgm:t>
        <a:bodyPr/>
        <a:lstStyle/>
        <a:p>
          <a:endParaRPr lang="ru-RU"/>
        </a:p>
      </dgm:t>
    </dgm:pt>
    <dgm:pt modelId="{4900D25F-69D9-4E88-991A-DEFC3225D34B}" type="sibTrans" cxnId="{961177EF-1688-45E4-9D92-60D46ECB37FA}">
      <dgm:prSet/>
      <dgm:spPr/>
      <dgm:t>
        <a:bodyPr/>
        <a:lstStyle/>
        <a:p>
          <a:endParaRPr lang="ru-RU"/>
        </a:p>
      </dgm:t>
    </dgm:pt>
    <dgm:pt modelId="{9B1DC2E2-D44C-4680-B66B-65103F5BA24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826830-3303-46B0-9B69-3FC146BB52F4}" type="parTrans" cxnId="{B34411CE-C9D5-4BD8-ADDA-5D626008D9CA}">
      <dgm:prSet/>
      <dgm:spPr/>
      <dgm:t>
        <a:bodyPr/>
        <a:lstStyle/>
        <a:p>
          <a:endParaRPr lang="ru-RU"/>
        </a:p>
      </dgm:t>
    </dgm:pt>
    <dgm:pt modelId="{3BD6868F-8E21-4445-9FBF-142C33785E03}" type="sibTrans" cxnId="{B34411CE-C9D5-4BD8-ADDA-5D626008D9CA}">
      <dgm:prSet/>
      <dgm:spPr/>
      <dgm:t>
        <a:bodyPr/>
        <a:lstStyle/>
        <a:p>
          <a:endParaRPr lang="ru-RU"/>
        </a:p>
      </dgm:t>
    </dgm:pt>
    <dgm:pt modelId="{DBD6DBE6-B92A-4ED7-A6B1-E5CBC2F3CAF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  <dgm:t>
        <a:bodyPr/>
        <a:lstStyle/>
        <a:p>
          <a:endParaRPr lang="ru-RU" sz="1600" dirty="0">
            <a:solidFill>
              <a:schemeClr val="tx1"/>
            </a:solidFill>
          </a:endParaRPr>
        </a:p>
      </dgm:t>
    </dgm:pt>
    <dgm:pt modelId="{2A6EAB6B-048B-4208-AE30-60925E5B4CD2}" type="parTrans" cxnId="{33FECFDC-54F6-4413-9BC0-BE694DB904FB}">
      <dgm:prSet/>
      <dgm:spPr/>
      <dgm:t>
        <a:bodyPr/>
        <a:lstStyle/>
        <a:p>
          <a:endParaRPr lang="ru-RU"/>
        </a:p>
      </dgm:t>
    </dgm:pt>
    <dgm:pt modelId="{123B7CF7-BB8F-42F0-B301-C55AEF688A56}" type="sibTrans" cxnId="{33FECFDC-54F6-4413-9BC0-BE694DB904FB}">
      <dgm:prSet/>
      <dgm:spPr/>
      <dgm:t>
        <a:bodyPr/>
        <a:lstStyle/>
        <a:p>
          <a:endParaRPr lang="ru-RU"/>
        </a:p>
      </dgm:t>
    </dgm:pt>
    <dgm:pt modelId="{D16B9E70-C3E4-4ACF-9CA0-0B05A278FF1D}" type="pres">
      <dgm:prSet presAssocID="{F13C96FE-96CC-48F8-89B4-F6058FA5B9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133C28-4454-4359-8C3C-BB44B066C85D}" type="pres">
      <dgm:prSet presAssocID="{F3DEBA61-F19C-4C56-96A9-AC20431E4C45}" presName="node" presStyleLbl="node1" presStyleIdx="0" presStyleCnt="2" custScaleX="168596" custLinFactX="13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4EBF-662C-421F-9CBF-AF59E9284DBD}" type="pres">
      <dgm:prSet presAssocID="{70336294-91C2-4A60-887E-496C4C761F69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88900" h="69850" prst="angle"/>
          <a:bevelB prst="angle"/>
        </a:sp3d>
      </dgm:spPr>
    </dgm:pt>
    <dgm:pt modelId="{A53882E8-0A40-46E3-B19B-6ABFEA278307}" type="pres">
      <dgm:prSet presAssocID="{9B5FC49E-F8A7-4999-A801-3F10185FB637}" presName="node" presStyleLbl="node1" presStyleIdx="1" presStyleCnt="2" custScaleX="157977" custLinFactNeighborX="-427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411CE-C9D5-4BD8-ADDA-5D626008D9CA}" srcId="{9B5FC49E-F8A7-4999-A801-3F10185FB637}" destId="{9B1DC2E2-D44C-4680-B66B-65103F5BA247}" srcOrd="2" destOrd="0" parTransId="{A0826830-3303-46B0-9B69-3FC146BB52F4}" sibTransId="{3BD6868F-8E21-4445-9FBF-142C33785E03}"/>
    <dgm:cxn modelId="{E2EB180F-49A6-4D79-9E23-A2EA0ED96008}" type="presOf" srcId="{647B7C55-9949-4191-B245-83A2D15CCCFC}" destId="{A53882E8-0A40-46E3-B19B-6ABFEA278307}" srcOrd="0" destOrd="4" presId="urn:microsoft.com/office/officeart/2005/8/layout/hList6"/>
    <dgm:cxn modelId="{B901E2A8-A1D0-4A73-B807-49A1FFF1E122}" type="presOf" srcId="{F3DEBA61-F19C-4C56-96A9-AC20431E4C45}" destId="{9E133C28-4454-4359-8C3C-BB44B066C85D}" srcOrd="0" destOrd="0" presId="urn:microsoft.com/office/officeart/2005/8/layout/hList6"/>
    <dgm:cxn modelId="{95297BFA-8131-4DD3-9221-A48B689BE52A}" type="presOf" srcId="{B4FC6A21-2B6C-4AB3-81AD-244FB7C340C9}" destId="{9E133C28-4454-4359-8C3C-BB44B066C85D}" srcOrd="0" destOrd="2" presId="urn:microsoft.com/office/officeart/2005/8/layout/hList6"/>
    <dgm:cxn modelId="{38E01F63-7168-4C73-8FCC-95CCF18048A5}" srcId="{9B5FC49E-F8A7-4999-A801-3F10185FB637}" destId="{2B30CB16-7312-4272-8F21-62803327E1C5}" srcOrd="1" destOrd="0" parTransId="{22D8F61B-CCB2-4FBE-BEF8-040984CA0CFE}" sibTransId="{F2CFFB15-A97A-40A3-BB96-0639D60B9D7D}"/>
    <dgm:cxn modelId="{BAE6BEE6-5392-46B2-845F-556B98E1952F}" type="presOf" srcId="{53CD2220-7D09-45FD-B1A3-20320A3531E9}" destId="{9E133C28-4454-4359-8C3C-BB44B066C85D}" srcOrd="0" destOrd="4" presId="urn:microsoft.com/office/officeart/2005/8/layout/hList6"/>
    <dgm:cxn modelId="{F3EA3A6A-A9E1-488F-A81A-EEDE79DB85BF}" type="presOf" srcId="{DBD6DBE6-B92A-4ED7-A6B1-E5CBC2F3CAFC}" destId="{9E133C28-4454-4359-8C3C-BB44B066C85D}" srcOrd="0" destOrd="3" presId="urn:microsoft.com/office/officeart/2005/8/layout/hList6"/>
    <dgm:cxn modelId="{6C68B6B7-8248-4419-A577-6A2C90A67CE6}" srcId="{F3DEBA61-F19C-4C56-96A9-AC20431E4C45}" destId="{28515B3A-C066-4A84-B0F5-B8872E675629}" srcOrd="4" destOrd="0" parTransId="{40CF7BD9-4462-4CA9-8D0C-A1756C44D18D}" sibTransId="{B5C07447-2A3B-478C-B54E-B1B21DECFEF5}"/>
    <dgm:cxn modelId="{C673A810-ED74-43F1-8C7E-A0E20E409BCB}" type="presOf" srcId="{F13C96FE-96CC-48F8-89B4-F6058FA5B959}" destId="{D16B9E70-C3E4-4ACF-9CA0-0B05A278FF1D}" srcOrd="0" destOrd="0" presId="urn:microsoft.com/office/officeart/2005/8/layout/hList6"/>
    <dgm:cxn modelId="{18FBC346-F1C6-458E-8041-868E5668C812}" srcId="{9B5FC49E-F8A7-4999-A801-3F10185FB637}" destId="{647B7C55-9949-4191-B245-83A2D15CCCFC}" srcOrd="3" destOrd="0" parTransId="{44DF0436-3703-49ED-8ECA-1857B8AA86A9}" sibTransId="{185AE671-CE35-4896-9E63-34FF66188BA5}"/>
    <dgm:cxn modelId="{CBCA6FF2-B7AD-4D4B-8E06-D2B3B621EED1}" srcId="{9B5FC49E-F8A7-4999-A801-3F10185FB637}" destId="{E3AD55B9-FAD6-4CB3-8FD9-59638479C9B7}" srcOrd="0" destOrd="0" parTransId="{51FC52E5-F555-448D-B6E2-D55AAB80438E}" sibTransId="{22749607-1269-4E5F-88F2-DD3D1891BF70}"/>
    <dgm:cxn modelId="{6939095D-63B5-4949-AF00-D2E283A5159E}" srcId="{F3DEBA61-F19C-4C56-96A9-AC20431E4C45}" destId="{B4FC6A21-2B6C-4AB3-81AD-244FB7C340C9}" srcOrd="1" destOrd="0" parTransId="{DCBB24EF-D1A4-41D6-BCFE-DB54A28FCB84}" sibTransId="{A9EC7402-3AB4-460D-B7A6-C47116D493A6}"/>
    <dgm:cxn modelId="{CE4C5B81-C3C6-4589-B1BD-96BD85E4E7B5}" type="presOf" srcId="{40AB6556-4416-4C48-8FCC-C29EAABE0B58}" destId="{A53882E8-0A40-46E3-B19B-6ABFEA278307}" srcOrd="0" destOrd="5" presId="urn:microsoft.com/office/officeart/2005/8/layout/hList6"/>
    <dgm:cxn modelId="{337AF04F-D4F3-4094-A448-32B7E1C11C7C}" type="presOf" srcId="{9B5FC49E-F8A7-4999-A801-3F10185FB637}" destId="{A53882E8-0A40-46E3-B19B-6ABFEA278307}" srcOrd="0" destOrd="0" presId="urn:microsoft.com/office/officeart/2005/8/layout/hList6"/>
    <dgm:cxn modelId="{F38D3357-DA13-4FCC-B5A2-4B10C7540784}" type="presOf" srcId="{28515B3A-C066-4A84-B0F5-B8872E675629}" destId="{9E133C28-4454-4359-8C3C-BB44B066C85D}" srcOrd="0" destOrd="5" presId="urn:microsoft.com/office/officeart/2005/8/layout/hList6"/>
    <dgm:cxn modelId="{BC048943-AB7C-4B69-8EF0-AB0B34980A92}" srcId="{F13C96FE-96CC-48F8-89B4-F6058FA5B959}" destId="{F3DEBA61-F19C-4C56-96A9-AC20431E4C45}" srcOrd="0" destOrd="0" parTransId="{6C5F8EEF-F042-4B6E-9D0E-C96D28555EF7}" sibTransId="{70336294-91C2-4A60-887E-496C4C761F69}"/>
    <dgm:cxn modelId="{BF521718-5E78-4965-922E-6307461A3AC1}" type="presOf" srcId="{2B30CB16-7312-4272-8F21-62803327E1C5}" destId="{A53882E8-0A40-46E3-B19B-6ABFEA278307}" srcOrd="0" destOrd="2" presId="urn:microsoft.com/office/officeart/2005/8/layout/hList6"/>
    <dgm:cxn modelId="{C6D5CCB1-AC9E-4016-BEF4-1E5C88A94983}" type="presOf" srcId="{FABABF9D-5D0E-4456-9877-E2F06EF514CE}" destId="{9E133C28-4454-4359-8C3C-BB44B066C85D}" srcOrd="0" destOrd="1" presId="urn:microsoft.com/office/officeart/2005/8/layout/hList6"/>
    <dgm:cxn modelId="{33FECFDC-54F6-4413-9BC0-BE694DB904FB}" srcId="{F3DEBA61-F19C-4C56-96A9-AC20431E4C45}" destId="{DBD6DBE6-B92A-4ED7-A6B1-E5CBC2F3CAFC}" srcOrd="2" destOrd="0" parTransId="{2A6EAB6B-048B-4208-AE30-60925E5B4CD2}" sibTransId="{123B7CF7-BB8F-42F0-B301-C55AEF688A56}"/>
    <dgm:cxn modelId="{961177EF-1688-45E4-9D92-60D46ECB37FA}" srcId="{F3DEBA61-F19C-4C56-96A9-AC20431E4C45}" destId="{53CD2220-7D09-45FD-B1A3-20320A3531E9}" srcOrd="3" destOrd="0" parTransId="{9185CBF6-528B-4387-91D9-EDF93C32E733}" sibTransId="{4900D25F-69D9-4E88-991A-DEFC3225D34B}"/>
    <dgm:cxn modelId="{2179C475-EE33-4F51-BADA-B3C951D6D65C}" srcId="{9B5FC49E-F8A7-4999-A801-3F10185FB637}" destId="{40AB6556-4416-4C48-8FCC-C29EAABE0B58}" srcOrd="4" destOrd="0" parTransId="{179DF1F4-678E-438B-A7C6-596C1A2DF9DB}" sibTransId="{124AB312-180D-411F-B5FE-025764A0D7B5}"/>
    <dgm:cxn modelId="{EC36A3E2-60E0-4119-84DF-8CF04338D76C}" type="presOf" srcId="{E3AD55B9-FAD6-4CB3-8FD9-59638479C9B7}" destId="{A53882E8-0A40-46E3-B19B-6ABFEA278307}" srcOrd="0" destOrd="1" presId="urn:microsoft.com/office/officeart/2005/8/layout/hList6"/>
    <dgm:cxn modelId="{C75E7E7E-AD66-4269-8FC2-71C42EB91809}" type="presOf" srcId="{9B1DC2E2-D44C-4680-B66B-65103F5BA247}" destId="{A53882E8-0A40-46E3-B19B-6ABFEA278307}" srcOrd="0" destOrd="3" presId="urn:microsoft.com/office/officeart/2005/8/layout/hList6"/>
    <dgm:cxn modelId="{BA212707-1BFD-4D0C-8FD1-E107745ADEE8}" srcId="{F13C96FE-96CC-48F8-89B4-F6058FA5B959}" destId="{9B5FC49E-F8A7-4999-A801-3F10185FB637}" srcOrd="1" destOrd="0" parTransId="{1C2A6CC7-BFA2-449C-8C95-1408244948A2}" sibTransId="{4FD539BD-65B9-42FA-B409-4307EA41CA7A}"/>
    <dgm:cxn modelId="{7D9E518B-6098-422C-8C72-E2818983D625}" srcId="{F3DEBA61-F19C-4C56-96A9-AC20431E4C45}" destId="{FABABF9D-5D0E-4456-9877-E2F06EF514CE}" srcOrd="0" destOrd="0" parTransId="{BEA149B7-C708-4532-8B73-A6152DD2F9A5}" sibTransId="{7EF450A4-E723-4658-B122-41BBD37B7EB5}"/>
    <dgm:cxn modelId="{5A4704E7-8148-4768-B4A1-0EBBC427CD28}" type="presParOf" srcId="{D16B9E70-C3E4-4ACF-9CA0-0B05A278FF1D}" destId="{9E133C28-4454-4359-8C3C-BB44B066C85D}" srcOrd="0" destOrd="0" presId="urn:microsoft.com/office/officeart/2005/8/layout/hList6"/>
    <dgm:cxn modelId="{5673FA1C-24D8-40CF-8D06-D750E8D56B69}" type="presParOf" srcId="{D16B9E70-C3E4-4ACF-9CA0-0B05A278FF1D}" destId="{77CF4EBF-662C-421F-9CBF-AF59E9284DBD}" srcOrd="1" destOrd="0" presId="urn:microsoft.com/office/officeart/2005/8/layout/hList6"/>
    <dgm:cxn modelId="{3214DDF6-CBD3-4596-B037-4BA14A49B59A}" type="presParOf" srcId="{D16B9E70-C3E4-4ACF-9CA0-0B05A278FF1D}" destId="{A53882E8-0A40-46E3-B19B-6ABFEA27830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33C28-4454-4359-8C3C-BB44B066C85D}">
      <dsp:nvSpPr>
        <dsp:cNvPr id="0" name=""/>
        <dsp:cNvSpPr/>
      </dsp:nvSpPr>
      <dsp:spPr>
        <a:xfrm rot="16200000">
          <a:off x="14689" y="140997"/>
          <a:ext cx="3715916" cy="343392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harsh" dir="t"/>
        </a:scene3d>
        <a:sp3d prstMaterial="matte">
          <a:bevelT w="88900" h="69850" prst="angle"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2013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Домохозяйств          </a:t>
          </a:r>
          <a:r>
            <a:rPr lang="ru-RU" sz="1600" b="1" strike="noStrik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90</a:t>
          </a:r>
          <a:endParaRPr lang="ru-RU" sz="1600" strike="noStrik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Участков 	          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Справочно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России          10 тыс. домохозяйств</a:t>
          </a:r>
          <a:endParaRPr lang="ru-RU" sz="1600" kern="1200" dirty="0">
            <a:solidFill>
              <a:schemeClr val="tx1"/>
            </a:solidFill>
          </a:endParaRPr>
        </a:p>
      </dsp:txBody>
      <dsp:txXfrm rot="5400000">
        <a:off x="155687" y="743182"/>
        <a:ext cx="3433921" cy="2229550"/>
      </dsp:txXfrm>
    </dsp:sp>
    <dsp:sp modelId="{A53882E8-0A40-46E3-B19B-6ABFEA278307}">
      <dsp:nvSpPr>
        <dsp:cNvPr id="0" name=""/>
        <dsp:cNvSpPr/>
      </dsp:nvSpPr>
      <dsp:spPr>
        <a:xfrm rot="16200000">
          <a:off x="3331236" y="249139"/>
          <a:ext cx="3715916" cy="3217636"/>
        </a:xfrm>
        <a:prstGeom prst="flowChartManualOperation">
          <a:avLst/>
        </a:prstGeom>
        <a:solidFill>
          <a:schemeClr val="accent5">
            <a:hueOff val="-3039673"/>
            <a:satOff val="3213"/>
            <a:lumOff val="-589"/>
            <a:alphaOff val="0"/>
          </a:schemeClr>
        </a:solidFill>
        <a:ln w="381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harsh" dir="t"/>
        </a:scene3d>
        <a:sp3d prstMaterial="matte">
          <a:bevelT w="88900" h="69850" prst="angle"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2015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Домохозяйств 	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440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Участков 		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Справочно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России         48 тыс. домохозяйств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80376" y="743182"/>
        <a:ext cx="3217636" cy="2229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B57D-B502-44E3-9B3C-97592FE3BE50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4BC1-96E0-4DCD-B458-C72BCAA401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2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3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4BC1-96E0-4DCD-B458-C72BCAA4011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19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9999FF"/>
            </a:gs>
            <a:gs pos="28000">
              <a:srgbClr val="9999FF"/>
            </a:gs>
            <a:gs pos="67000">
              <a:srgbClr val="CCCCFF"/>
            </a:gs>
            <a:gs pos="100000">
              <a:srgbClr val="64F2D0"/>
            </a:gs>
            <a:gs pos="86000">
              <a:srgbClr val="B5FDE0"/>
            </a:gs>
            <a:gs pos="0">
              <a:srgbClr val="66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59EA09-C7D7-42AB-A1F0-2655D6C09BB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4385E4C-7048-4D09-B9BB-EDB58602C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" y="0"/>
            <a:ext cx="9144000" cy="717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24601" y="908720"/>
            <a:ext cx="9144000" cy="40318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ФЕДЕРАЛЬНОЕ СТАТИСТИЧЕСКОЕ  НАБЛЮДЕНИЕ КАЧЕСТВА И ДОСТУПНОСТИ УСЛУГ 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В СФЕРАХ ОБРАЗОВАНИЯ, ЗДРАВООХРАНЕНИЯ И 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СОЦИАЛЬНОГО ОБСЛУЖИВАНИЯ, 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СОДЕЙСТВИЯ ЗАНЯТОСТИ НАСЕЛЕНИЯ</a:t>
            </a:r>
            <a:r>
              <a:rPr lang="en-US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3200" b="1" dirty="0" smtClean="0">
              <a:ln w="10541" cmpd="sng">
                <a:noFill/>
                <a:prstDash val="solid"/>
              </a:ln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НА ТЕРРИТОРИИ МУРМАНСКОЙ ОБЛАСТИ</a:t>
            </a:r>
          </a:p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В 2015 ГОДУ </a:t>
            </a:r>
            <a:endParaRPr lang="ru-RU" sz="3200" dirty="0" smtClean="0"/>
          </a:p>
          <a:p>
            <a:pPr algn="ctr"/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Рисунок 6" descr="http://www.gks.ru/free_doc/new_site/inspection/quali6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940593"/>
            <a:ext cx="1440160" cy="14106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8883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68040393"/>
              </p:ext>
            </p:extLst>
          </p:nvPr>
        </p:nvGraphicFramePr>
        <p:xfrm>
          <a:off x="-4961" y="276775"/>
          <a:ext cx="9144000" cy="6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" y="864565"/>
            <a:ext cx="9019398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Неудовлетворённость домохозяйств работой поликлиники, </a:t>
            </a:r>
          </a:p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которой прикреплены члены домохозяйства</a:t>
            </a:r>
          </a:p>
          <a:p>
            <a:pPr algn="ctr"/>
            <a:endParaRPr lang="ru-RU" sz="800" b="1" cap="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</a:t>
            </a:r>
            <a:r>
              <a:rPr lang="ru-RU" sz="1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ДОМОХОЗЯЙСТВ</a:t>
            </a:r>
            <a:r>
              <a:rPr lang="ru-RU" sz="1200" b="1" dirty="0" smtClean="0">
                <a:solidFill>
                  <a:schemeClr val="bg1"/>
                </a:solidFill>
              </a:rPr>
              <a:t>, НЕ УДОВЛЕТВОРЕННЫХ, </a:t>
            </a:r>
            <a:r>
              <a:rPr lang="ru-RU" sz="1200" b="1" dirty="0">
                <a:solidFill>
                  <a:schemeClr val="bg1"/>
                </a:solidFill>
              </a:rPr>
              <a:t>в %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4410843"/>
              </p:ext>
            </p:extLst>
          </p:nvPr>
        </p:nvGraphicFramePr>
        <p:xfrm>
          <a:off x="17393" y="26580"/>
          <a:ext cx="9144000" cy="6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" y="808816"/>
            <a:ext cx="9019398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трудностей с вызовом скорой медицинской помощи</a:t>
            </a:r>
          </a:p>
          <a:p>
            <a:pPr algn="ctr"/>
            <a:endParaRPr lang="ru-RU" sz="800" b="1" cap="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ДОМОХОЗЯЙСТВ</a:t>
            </a:r>
            <a:r>
              <a:rPr lang="ru-RU" sz="1200" b="1" dirty="0" smtClean="0">
                <a:solidFill>
                  <a:schemeClr val="bg1"/>
                </a:solidFill>
              </a:rPr>
              <a:t>,</a:t>
            </a:r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7583141"/>
              </p:ext>
            </p:extLst>
          </p:nvPr>
        </p:nvGraphicFramePr>
        <p:xfrm>
          <a:off x="90427" y="-663132"/>
          <a:ext cx="9144000" cy="6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" y="982484"/>
            <a:ext cx="9019398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трудностей ПРИ ОФОРМЛЕНИИ НА ЛЕЧЕНИЕ В СТАЦИОНАР</a:t>
            </a:r>
          </a:p>
          <a:p>
            <a:pPr algn="ctr"/>
            <a:endParaRPr lang="ru-RU" sz="800" b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домохозяйств, в которых за последние 12 месяцев были случаи </a:t>
            </a:r>
          </a:p>
          <a:p>
            <a:pPr algn="ctr"/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госпитализации членов домохозяйств,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9923069"/>
              </p:ext>
            </p:extLst>
          </p:nvPr>
        </p:nvGraphicFramePr>
        <p:xfrm>
          <a:off x="-108520" y="2154080"/>
          <a:ext cx="4824536" cy="437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76920" y="1058225"/>
            <a:ext cx="8624945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ОЦЕНКА ДОМОХОЗЯЙСТВАМИ ПРОФЕССИОНАЛИЗМА И ОТНОШЕНИЯ ВРАЧЕЙ К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ПАЦИЕНТАМ В СТАЦИОНАРНЫХ МЕДИЦИНСКИХ ОРГАНИЗАЦИЯХ</a:t>
            </a:r>
          </a:p>
          <a:p>
            <a:pPr algn="ctr"/>
            <a:endParaRPr lang="ru-RU" sz="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</a:t>
            </a:r>
            <a:r>
              <a:rPr lang="ru-RU" sz="16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домохозяйств, в которых за последние 12 месяцев были случаи </a:t>
            </a:r>
          </a:p>
          <a:p>
            <a:pPr algn="ctr"/>
            <a:r>
              <a:rPr lang="ru-RU" sz="16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госпитализации членов домохозяйств,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76265482"/>
              </p:ext>
            </p:extLst>
          </p:nvPr>
        </p:nvGraphicFramePr>
        <p:xfrm>
          <a:off x="4547989" y="2147284"/>
          <a:ext cx="4776112" cy="437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514516" y="1916832"/>
            <a:ext cx="4125964" cy="5058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ПРОФЕССИОНАЛИЗМА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035429" y="1916832"/>
            <a:ext cx="4125964" cy="5058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Отношения врачей</a:t>
            </a:r>
            <a:endParaRPr lang="ru-RU" sz="16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30468067"/>
              </p:ext>
            </p:extLst>
          </p:nvPr>
        </p:nvGraphicFramePr>
        <p:xfrm>
          <a:off x="1" y="127798"/>
          <a:ext cx="9144000" cy="6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sp>
        <p:nvSpPr>
          <p:cNvPr id="9" name="TextBox 1"/>
          <p:cNvSpPr txBox="1"/>
          <p:nvPr/>
        </p:nvSpPr>
        <p:spPr>
          <a:xfrm>
            <a:off x="1" y="808816"/>
            <a:ext cx="9019398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Доступность для домохозяйств платных медицинских услуг</a:t>
            </a:r>
          </a:p>
          <a:p>
            <a:pPr algn="ctr"/>
            <a:endParaRPr lang="ru-RU" sz="1200" b="1" cap="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домохозяйств</a:t>
            </a:r>
            <a:r>
              <a:rPr lang="ru-RU" sz="1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8291312"/>
              </p:ext>
            </p:extLst>
          </p:nvPr>
        </p:nvGraphicFramePr>
        <p:xfrm>
          <a:off x="7615" y="135603"/>
          <a:ext cx="9144000" cy="660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420" y="1024840"/>
            <a:ext cx="9019398" cy="5319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Наличие негативных явлений в медицинском обслуживании</a:t>
            </a:r>
          </a:p>
          <a:p>
            <a:pPr algn="ctr"/>
            <a:endParaRPr lang="ru-RU" sz="600" b="1" cap="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домохозяйств,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2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cap="sm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1934861"/>
              </p:ext>
            </p:extLst>
          </p:nvPr>
        </p:nvGraphicFramePr>
        <p:xfrm>
          <a:off x="-71025" y="2493956"/>
          <a:ext cx="870187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051720" y="980728"/>
            <a:ext cx="7181842" cy="11800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Нуждаемость в постановке на учёт </a:t>
            </a:r>
          </a:p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социальное обслуживание</a:t>
            </a:r>
          </a:p>
          <a:p>
            <a:pPr algn="ctr"/>
            <a:endParaRPr lang="ru-RU" sz="8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ЛИЦ СТАРШЕ ТРУДОСПОСОБНОГО ВОЗРАСТА И/ИЛИ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ИНВАЛИДЫ ВСЕХ ВОЗРАСТНЫХ ГРУПП,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СОСТОЯЩИЕ НА СОЦИАЛЬНОМ ОБСЛУЖИВАНИИ В ОРГАНАХ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СОЦИАЛЬНОЙ ЗАЩИТЫ НАСЕЛЕНИЯ</a:t>
            </a:r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5811"/>
            <a:ext cx="2749481" cy="24185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92836300"/>
              </p:ext>
            </p:extLst>
          </p:nvPr>
        </p:nvGraphicFramePr>
        <p:xfrm>
          <a:off x="162955" y="1628800"/>
          <a:ext cx="844149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41995" y="763368"/>
            <a:ext cx="9019398" cy="11800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Нуждаемость в </a:t>
            </a:r>
            <a:r>
              <a:rPr lang="ru-RU" sz="1600" b="1" cap="all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получении социальной помощи</a:t>
            </a:r>
          </a:p>
          <a:p>
            <a:pPr algn="ctr"/>
            <a:endParaRPr lang="ru-RU" sz="8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числа домохозяйств, нуждавшихся в помощи от органов социальной защиты</a:t>
            </a:r>
          </a:p>
          <a:p>
            <a:pPr algn="ctr"/>
            <a:r>
              <a:rPr lang="ru-RU" sz="12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(от социальных работников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algn="ctr"/>
            <a:endParaRPr lang="ru-RU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0" y="-172738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857232"/>
            <a:ext cx="7164288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9786836"/>
              </p:ext>
            </p:extLst>
          </p:nvPr>
        </p:nvGraphicFramePr>
        <p:xfrm>
          <a:off x="90427" y="723031"/>
          <a:ext cx="9144000" cy="609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267744" y="1024227"/>
            <a:ext cx="6480719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Распределение респондентов по </a:t>
            </a:r>
          </a:p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способам поиска работы</a:t>
            </a:r>
          </a:p>
          <a:p>
            <a:pPr algn="ctr"/>
            <a:endParaRPr lang="ru-RU" sz="800" b="1" cap="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 общего числа респондентов в возрасте 16 лет и более, занимавшихся </a:t>
            </a:r>
          </a:p>
          <a:p>
            <a:pPr algn="ctr"/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поиском работы (подработки) в 2014-2015 годах,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algn="ctr"/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520" y="17486"/>
            <a:ext cx="2183699" cy="289836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24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7768502"/>
              </p:ext>
            </p:extLst>
          </p:nvPr>
        </p:nvGraphicFramePr>
        <p:xfrm>
          <a:off x="72146" y="534665"/>
          <a:ext cx="9144000" cy="609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79694" y="1000108"/>
            <a:ext cx="9019398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Распределение респондентов по причинам не обращения</a:t>
            </a:r>
          </a:p>
          <a:p>
            <a:pPr algn="ctr"/>
            <a:r>
              <a:rPr lang="ru-RU" sz="1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государственный центр занятости населения</a:t>
            </a:r>
          </a:p>
          <a:p>
            <a:pPr algn="ctr"/>
            <a:endParaRPr lang="ru-RU" sz="800" b="1" cap="all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числа </a:t>
            </a:r>
            <a:r>
              <a:rPr lang="ru-RU" sz="1500" b="1" cap="sm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необратившихся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b="1" cap="sm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algn="ctr"/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2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79512" y="1564014"/>
            <a:ext cx="8839887" cy="113445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180000" indent="0" algn="ctr" defTabSz="1116000">
              <a:spcBef>
                <a:spcPts val="0"/>
              </a:spcBef>
              <a:buNone/>
            </a:pPr>
            <a:r>
              <a:rPr lang="ru-RU" sz="18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80000" indent="0" algn="ctr" defTabSz="1116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27.11.2010  № 946</a:t>
            </a:r>
          </a:p>
          <a:p>
            <a:pPr marL="180000" indent="0" algn="ctr" defTabSz="1116000">
              <a:spcBef>
                <a:spcPts val="0"/>
              </a:spcBef>
              <a:buNone/>
              <a:tabLst>
                <a:tab pos="7988300" algn="l"/>
              </a:tabLst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организации в Российской Федерации системы федеральных статистических наблюдений по социально-демографическим проблемам и мониторинга экономических потерь от смертности, заболеваемости и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населения»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5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124744"/>
            <a:ext cx="5904656" cy="3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</a:t>
            </a:r>
            <a:endParaRPr lang="ru-RU" b="1" dirty="0">
              <a:solidFill>
                <a:srgbClr val="3F00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quali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220037" y="3652143"/>
            <a:ext cx="4738712" cy="4969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ЦЕЛИ ПРОВЕДЕНИЯ</a:t>
            </a:r>
            <a:endParaRPr lang="ru-RU" sz="1800" b="1" dirty="0">
              <a:solidFill>
                <a:srgbClr val="3F00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7537" y="4202044"/>
            <a:ext cx="9144001" cy="22512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20000"/>
              </a:spcBef>
              <a:buClrTx/>
              <a:buSzTx/>
              <a:buFont typeface="Wingdings 2"/>
              <a:buNone/>
            </a:pP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статистической информации, отражающей:</a:t>
            </a:r>
          </a:p>
          <a:p>
            <a:pPr>
              <a:spcBef>
                <a:spcPct val="20000"/>
              </a:spcBef>
              <a:buClrTx/>
              <a:buSzTx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фактические потребности населения в получении образовательных и медицинских услуг, социальном обслуживании, услуг в области содействия занятости населения; </a:t>
            </a:r>
          </a:p>
          <a:p>
            <a:pPr>
              <a:spcBef>
                <a:spcPct val="20000"/>
              </a:spcBef>
              <a:buClrTx/>
              <a:buSzTx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удовлетворённость населения объёмом и качеством полученных услуг; </a:t>
            </a:r>
          </a:p>
          <a:p>
            <a:pPr>
              <a:spcBef>
                <a:spcPct val="20000"/>
              </a:spcBef>
              <a:buClrTx/>
              <a:buSzTx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влияние на уровень благосостояния семей.</a:t>
            </a:r>
            <a:endParaRPr lang="en-US" sz="1800" b="1" dirty="0" smtClean="0">
              <a:ln w="10541" cmpd="sng">
                <a:noFill/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20000"/>
              </a:spcBef>
              <a:buClrTx/>
              <a:buSzTx/>
              <a:buFont typeface="Wingdings 2"/>
              <a:buNone/>
            </a:pPr>
            <a:endParaRPr lang="ru-RU" sz="1800" b="1" dirty="0" smtClean="0">
              <a:ln w="10541" cmpd="sng">
                <a:noFill/>
                <a:prstDash val="solid"/>
              </a:ln>
              <a:solidFill>
                <a:srgbClr val="5F3E2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Tx/>
              <a:buSzTx/>
              <a:buFont typeface="Wingdings 2"/>
              <a:buNone/>
            </a:pP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			         </a:t>
            </a:r>
          </a:p>
        </p:txBody>
      </p:sp>
    </p:spTree>
    <p:extLst>
      <p:ext uri="{BB962C8B-B14F-4D97-AF65-F5344CB8AC3E}">
        <p14:creationId xmlns:p14="http://schemas.microsoft.com/office/powerpoint/2010/main" val="35829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3349" y="3026569"/>
            <a:ext cx="9192838" cy="923330"/>
          </a:xfrm>
          <a:prstGeom prst="rect">
            <a:avLst/>
          </a:prstGeom>
          <a:effectLst/>
        </p:spPr>
        <p:txBody>
          <a:bodyPr wrap="none" anchor="ctr" anchorCtr="0">
            <a:spAutoFit/>
            <a:scene3d>
              <a:camera prst="orthographicFront"/>
              <a:lightRig rig="brightRoom" dir="t"/>
            </a:scene3d>
            <a:sp3d extrusionH="57150" contourW="12700" prstMaterial="matte">
              <a:bevelT w="82550" h="38100" prst="coolSlant"/>
              <a:bevelB w="82550" h="38100" prst="coolSlant"/>
              <a:contourClr>
                <a:srgbClr val="9C85C0"/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63500" sx="102000" sy="102000" algn="ctr" rotWithShape="0">
                    <a:schemeClr val="accent5">
                      <a:lumMod val="50000"/>
                      <a:alpha val="40000"/>
                    </a:schemeClr>
                  </a:outerShdw>
                  <a:reflection blurRad="12700" stA="57000" endPos="81000" dist="38100" dir="5400000" sy="-100000" algn="bl" rotWithShape="0"/>
                </a:effectLst>
              </a:rPr>
              <a:t>СПАСИБО ЗА ВНИМАНИЕ</a:t>
            </a:r>
            <a:endParaRPr lang="ru-RU" sz="5400" b="1" cap="all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63500" sx="102000" sy="102000" algn="ctr" rotWithShape="0">
                  <a:schemeClr val="accent5">
                    <a:lumMod val="50000"/>
                    <a:alpha val="40000"/>
                  </a:schemeClr>
                </a:outerShdw>
                <a:reflection blurRad="12700" stA="57000" endPos="81000" dist="38100" dir="5400000" sy="-100000" algn="bl" rotWithShape="0"/>
              </a:effectLst>
            </a:endParaRPr>
          </a:p>
        </p:txBody>
      </p:sp>
      <p:pic>
        <p:nvPicPr>
          <p:cNvPr id="3" name="Picture 4" descr="v3_slide0136_image0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1209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44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1372450"/>
            <a:ext cx="9144001" cy="5034012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lvl="0" indent="266700" algn="just">
              <a:spcBef>
                <a:spcPct val="20000"/>
              </a:spcBef>
              <a:buClrTx/>
              <a:buSzTx/>
              <a:buNone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rgbClr val="2E1F00"/>
                </a:solidFill>
                <a:latin typeface="Times New Roman" pitchFamily="18" charset="0"/>
                <a:cs typeface="Times New Roman" pitchFamily="18" charset="0"/>
              </a:rPr>
              <a:t>Основой для формирования выборочной совокупности домохозяйств для наблюдения является информационный массив, содержащий данные по домохозяйствам, участвующим в выборочном обследовании бюджетов домашних хозяйств, проводимом Росстатом на постоянной основе.</a:t>
            </a:r>
          </a:p>
          <a:p>
            <a:pPr marL="0" lvl="0" indent="266700" algn="just">
              <a:spcBef>
                <a:spcPct val="20000"/>
              </a:spcBef>
              <a:buClrTx/>
              <a:buSzTx/>
              <a:buNone/>
            </a:pPr>
            <a:endParaRPr lang="ru-RU" sz="1800" b="1" dirty="0">
              <a:ln w="10541" cmpd="sng">
                <a:noFill/>
                <a:prstDash val="solid"/>
              </a:ln>
              <a:solidFill>
                <a:srgbClr val="2E1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266700" algn="just">
              <a:spcBef>
                <a:spcPct val="20000"/>
              </a:spcBef>
              <a:buClrTx/>
              <a:buSzTx/>
              <a:buNone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rgbClr val="2E1F00"/>
                </a:solidFill>
                <a:latin typeface="Times New Roman" pitchFamily="18" charset="0"/>
                <a:cs typeface="Times New Roman" pitchFamily="18" charset="0"/>
              </a:rPr>
              <a:t>Личному опросу подлежат респонденты в возрасте 16 лет и более, установленные в составе домохозяйств на момент опроса, по месту их проживания. Сведения за детей в возрасте до16 лет дают родители или опекуны ребёнка.  </a:t>
            </a:r>
            <a:endParaRPr lang="ru-RU" sz="1800" dirty="0">
              <a:solidFill>
                <a:srgbClr val="2E1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46121" y="857232"/>
            <a:ext cx="4738712" cy="4969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cap="all" dirty="0" smtClean="0">
                <a:solidFill>
                  <a:srgbClr val="5600F0"/>
                </a:solidFill>
                <a:latin typeface="Times New Roman" pitchFamily="18" charset="0"/>
                <a:cs typeface="Times New Roman" pitchFamily="18" charset="0"/>
              </a:rPr>
              <a:t>Метод сбора информации</a:t>
            </a:r>
            <a:endParaRPr lang="ru-RU" sz="1800" b="1" cap="all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6" name="Рисунок 5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7" y="23769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21" y="3573016"/>
            <a:ext cx="4968683" cy="33843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857232"/>
            <a:ext cx="9144000" cy="6987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ВЫБОРОЧНАЯ СОВОКУПНОСТЬ ДОМАШНИХ </a:t>
            </a:r>
            <a:r>
              <a:rPr lang="ru-RU" sz="16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ХОЗЯЙСТВ МУРМАНСКОЙ </a:t>
            </a:r>
            <a:r>
              <a:rPr lang="ru-RU" sz="1600" b="1" dirty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ОБЛАСТИ ДЛЯ ПРОВЕДЕНИЯ ОПРОСОВ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2D1B01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2D1B01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2D1B01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59685961"/>
              </p:ext>
            </p:extLst>
          </p:nvPr>
        </p:nvGraphicFramePr>
        <p:xfrm>
          <a:off x="1169622" y="1772816"/>
          <a:ext cx="6804756" cy="371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Рисунок 21" descr="quali6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3" y="36791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-1" y="5805264"/>
            <a:ext cx="9144001" cy="528277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marL="0" lvl="0" indent="266700" algn="ctr">
              <a:spcBef>
                <a:spcPct val="20000"/>
              </a:spcBef>
              <a:buClrTx/>
              <a:buSzTx/>
              <a:buNone/>
            </a:pPr>
            <a:r>
              <a:rPr lang="ru-RU" sz="1800" b="1" dirty="0" smtClean="0">
                <a:ln w="10541" cmpd="sng">
                  <a:noFill/>
                  <a:prstDash val="solid"/>
                </a:ln>
                <a:solidFill>
                  <a:srgbClr val="2E1F00"/>
                </a:solidFill>
                <a:latin typeface="Times New Roman" pitchFamily="18" charset="0"/>
                <a:cs typeface="Times New Roman" pitchFamily="18" charset="0"/>
              </a:rPr>
              <a:t>Периодичность – с 2015 года 1 раз в 2 года.</a:t>
            </a:r>
          </a:p>
          <a:p>
            <a:pPr marL="0" lvl="0" indent="266700" algn="ctr">
              <a:spcBef>
                <a:spcPct val="20000"/>
              </a:spcBef>
              <a:buClrTx/>
              <a:buSzTx/>
              <a:buNone/>
            </a:pPr>
            <a:endParaRPr lang="ru-RU" sz="1800" b="1" dirty="0">
              <a:ln w="10541" cmpd="sng">
                <a:noFill/>
                <a:prstDash val="solid"/>
              </a:ln>
              <a:solidFill>
                <a:srgbClr val="2E1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60" y="548680"/>
            <a:ext cx="7861313" cy="66171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3357" y="1556792"/>
            <a:ext cx="1857388" cy="2893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Тулома</a:t>
            </a:r>
          </a:p>
          <a:p>
            <a:pPr lvl="0"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населённый пункт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Зверосовхоз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посёлок </a:t>
            </a:r>
          </a:p>
          <a:p>
            <a:pPr algn="ctr"/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типа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Умба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8736"/>
            <a:ext cx="1785918" cy="27853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Североморск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Мурманск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Оленегорск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Мончегорск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Апатиты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Ковдор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Кандалакша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857486" y="763368"/>
            <a:ext cx="3586585" cy="5040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ГЕОРГАФИЯ</a:t>
            </a:r>
            <a:r>
              <a:rPr lang="ru-RU" sz="1600" b="1" dirty="0" smtClean="0">
                <a:solidFill>
                  <a:srgbClr val="560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ОПРОСОВ</a:t>
            </a:r>
            <a:endParaRPr lang="ru-RU" sz="1600" b="1" dirty="0">
              <a:solidFill>
                <a:srgbClr val="3F00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5" name="Рисунок 14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</p:spTree>
    <p:extLst>
      <p:ext uri="{BB962C8B-B14F-4D97-AF65-F5344CB8AC3E}">
        <p14:creationId xmlns:p14="http://schemas.microsoft.com/office/powerpoint/2010/main" val="14393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05884076"/>
              </p:ext>
            </p:extLst>
          </p:nvPr>
        </p:nvGraphicFramePr>
        <p:xfrm>
          <a:off x="90427" y="2276872"/>
          <a:ext cx="8624945" cy="404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" y="511315"/>
            <a:ext cx="1979712" cy="25850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878" y="763368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ИТОГИ СТАТИСТИЧЕСКОГО НАБЛЮДЕНИЯ ПО МУРМАНСКОЙ ОБЛАСТИ ЗА 2015 ГОД</a:t>
            </a:r>
            <a:endParaRPr lang="ru-RU" sz="1600" b="1" dirty="0">
              <a:solidFill>
                <a:srgbClr val="3F00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sp>
        <p:nvSpPr>
          <p:cNvPr id="9" name="TextBox 1"/>
          <p:cNvSpPr txBox="1"/>
          <p:nvPr/>
        </p:nvSpPr>
        <p:spPr>
          <a:xfrm>
            <a:off x="1331640" y="1436613"/>
            <a:ext cx="8125266" cy="73448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УДОВЛЕТВОРЕННОСТЬ</a:t>
            </a:r>
            <a:r>
              <a:rPr lang="ru-RU" sz="14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РАБОТОЙ ОБЩЕОБРАЗОВАТЕЛЬНОЙ </a:t>
            </a:r>
          </a:p>
          <a:p>
            <a:pPr algn="ctr"/>
            <a:r>
              <a:rPr lang="ru-RU" sz="1400" b="1" dirty="0" smtClean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ОРГАНИЗАЦИИ В ЦЕЛОМ</a:t>
            </a:r>
          </a:p>
          <a:p>
            <a:pPr algn="ctr"/>
            <a:endParaRPr lang="ru-RU" sz="800" b="1" dirty="0" smtClean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ДЕТЕЙ, ОБУЧАВШИХСЯ В 2014/2015 УЧЕБНОМ ГОДУ, </a:t>
            </a:r>
            <a:r>
              <a:rPr lang="ru-RU" sz="1200" b="1" dirty="0" smtClean="0">
                <a:solidFill>
                  <a:schemeClr val="bg1"/>
                </a:solidFill>
              </a:rPr>
              <a:t>в %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8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8443836"/>
              </p:ext>
            </p:extLst>
          </p:nvPr>
        </p:nvGraphicFramePr>
        <p:xfrm>
          <a:off x="-9584" y="1152492"/>
          <a:ext cx="9144000" cy="609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04741" y="885790"/>
            <a:ext cx="8624945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ПОЛНОСТЬЮ УДОВЛЕТВОРЕНЫ УСЛУГАМИ,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ПРЕДОСТАВЛЯЕМЫМИ ОБЩЕОБРАЗОВАТЕЛЬНЫМИ ОРГАНИЗАЦИЯМИ</a:t>
            </a:r>
          </a:p>
          <a:p>
            <a:pPr algn="ctr"/>
            <a:endParaRPr lang="ru-RU" sz="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ОБЩЕГО ЧИСЛА ДЕТЕЙ, ОБУЧАВШИХСЯ В 2014/2015 УЧЕБНОМ ГОДУ, </a:t>
            </a:r>
            <a:r>
              <a:rPr lang="ru-RU" sz="1200" b="1" dirty="0">
                <a:solidFill>
                  <a:schemeClr val="bg1"/>
                </a:solidFill>
              </a:rPr>
              <a:t>в %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57232"/>
            <a:ext cx="9144000" cy="2857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rgbClr val="560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07352885"/>
              </p:ext>
            </p:extLst>
          </p:nvPr>
        </p:nvGraphicFramePr>
        <p:xfrm>
          <a:off x="17021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23766" y="953584"/>
            <a:ext cx="8624945" cy="7642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СОВЕРШЕННО НЕ УДОВЛЕТВОРЕНЫ УСЛУГАМИ, </a:t>
            </a:r>
          </a:p>
          <a:p>
            <a:pPr algn="ctr"/>
            <a:r>
              <a:rPr lang="ru-RU" sz="1600" b="1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ПРЕДОСТАВЛЯЕМЫМИ ОБЩЕОБРАЗОВАТЕЛЬНЫМИ ОРГАНИЗАЦИЯМИ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ЧИСЛА ДЕТЕЙ, ОБУЧАВШИХСЯ В 2014/2015 УЧЕБНОМ ГОДУ, </a:t>
            </a:r>
            <a:r>
              <a:rPr lang="ru-RU" sz="1200" b="1" dirty="0">
                <a:solidFill>
                  <a:schemeClr val="bg1"/>
                </a:solidFill>
              </a:rPr>
              <a:t>в %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2" y="369133"/>
            <a:ext cx="2247871" cy="28956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26141534"/>
              </p:ext>
            </p:extLst>
          </p:nvPr>
        </p:nvGraphicFramePr>
        <p:xfrm>
          <a:off x="179512" y="1613078"/>
          <a:ext cx="8624945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7" name="Заголовок 1"/>
          <p:cNvSpPr txBox="1">
            <a:spLocks/>
          </p:cNvSpPr>
          <p:nvPr/>
        </p:nvSpPr>
        <p:spPr>
          <a:xfrm>
            <a:off x="17393" y="-25102"/>
            <a:ext cx="9144000" cy="788470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"/>
          </a:scene3d>
          <a:sp3d prstMaterial="plastic">
            <a:bevelT w="127000" h="127000" prst="coolSlant"/>
            <a:bevelB w="127000" h="1270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 algn="ctr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FDFF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ВЫБОРОЧНОЕ НАБЛЮДЕНИЕ КАЧЕСТВА И ДОСТУПНОСТИ УСЛУГ В СФЕРАХ ОБРАЗОВАНИЯ, ЗДРАВООХРАНЕНИЯ И СОЦИАЛЬНОГО ОБСЛУЖИВАНИЯ, СОДЕЙСТВИЯ ЗАНЯТОСТИ НАСЕЛЕНИЯ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704" y="6495863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МУРМАНСКСТАТ, </a:t>
            </a:r>
            <a:r>
              <a:rPr lang="ru-RU" sz="11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201</a:t>
            </a:r>
            <a:r>
              <a:rPr lang="ru-RU" sz="11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7</a:t>
            </a:r>
          </a:p>
        </p:txBody>
      </p:sp>
      <p:pic>
        <p:nvPicPr>
          <p:cNvPr id="12" name="Рисунок 11" descr="quali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7" y="7183"/>
            <a:ext cx="428628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50800" h="50800" prst="angle"/>
          </a:sp3d>
        </p:spPr>
      </p:pic>
      <p:sp>
        <p:nvSpPr>
          <p:cNvPr id="6" name="TextBox 1"/>
          <p:cNvSpPr txBox="1"/>
          <p:nvPr/>
        </p:nvSpPr>
        <p:spPr>
          <a:xfrm>
            <a:off x="1896593" y="763367"/>
            <a:ext cx="7264800" cy="8275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cap="all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Оценка работы поликлиники, </a:t>
            </a:r>
          </a:p>
          <a:p>
            <a:pPr algn="ctr"/>
            <a:r>
              <a:rPr lang="ru-RU" sz="1600" b="1" cap="all" dirty="0" smtClean="0">
                <a:solidFill>
                  <a:srgbClr val="3F00B0"/>
                </a:solidFill>
                <a:latin typeface="Times New Roman" pitchFamily="18" charset="0"/>
                <a:cs typeface="Times New Roman" pitchFamily="18" charset="0"/>
              </a:rPr>
              <a:t>к которой прикреплены члены домохозяйства</a:t>
            </a:r>
          </a:p>
          <a:p>
            <a:pPr algn="ctr"/>
            <a:endParaRPr lang="ru-RU" sz="800" b="1" cap="all" dirty="0" smtClean="0">
              <a:solidFill>
                <a:srgbClr val="3F00B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 ОБЩЕГО ЧИСЛА ДОМОХОЗЯЙСТВ</a:t>
            </a:r>
            <a:r>
              <a:rPr lang="ru-RU" sz="1200" b="1" dirty="0" smtClean="0">
                <a:solidFill>
                  <a:schemeClr val="bg1"/>
                </a:solidFill>
                <a:ea typeface="+mn-ea"/>
              </a:rPr>
              <a:t>, в %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effectLst/>
        <a:scene3d>
          <a:camera prst="orthographicFront">
            <a:rot lat="0" lon="0" rev="0"/>
          </a:camera>
          <a:lightRig rig="balanced" dir="t"/>
        </a:scene3d>
        <a:sp3d prstMaterial="plastic">
          <a:bevelT w="127000" h="127000" prst="coolSlant"/>
          <a:bevelB w="127000" h="127000" prst="coolSlant"/>
        </a:sp3d>
      </a:spPr>
      <a:bodyPr vert="horz" anchor="ctr">
        <a:noAutofit/>
      </a:bodyPr>
      <a:lstStyle>
        <a:defPPr marL="0" indent="0" algn="ctr">
          <a:spcBef>
            <a:spcPts val="0"/>
          </a:spcBef>
          <a:buNone/>
          <a:defRPr sz="1600" b="1" dirty="0" smtClean="0">
            <a:solidFill>
              <a:srgbClr val="FDFFE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7058</TotalTime>
  <Words>933</Words>
  <Application>Microsoft Office PowerPoint</Application>
  <PresentationFormat>Экран (4:3)</PresentationFormat>
  <Paragraphs>192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ВЫБОРОЧНОЕ НАБЛЮДЕНИЕ  ДОХОДОВ НАСЕЛЕНИЯ И УЧАСТИЯ В СОЦИАЛЬНЫХ</dc:title>
  <dc:creator>mozrova_ev</dc:creator>
  <cp:lastModifiedBy>Лаврова Наталья Владимировна</cp:lastModifiedBy>
  <cp:revision>701</cp:revision>
  <cp:lastPrinted>2018-12-04T14:35:36Z</cp:lastPrinted>
  <dcterms:created xsi:type="dcterms:W3CDTF">2016-12-01T12:10:57Z</dcterms:created>
  <dcterms:modified xsi:type="dcterms:W3CDTF">2018-12-05T07:08:11Z</dcterms:modified>
</cp:coreProperties>
</file>